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63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ECC"/>
    <a:srgbClr val="FF66CC"/>
    <a:srgbClr val="FF00FF"/>
    <a:srgbClr val="FF33CC"/>
    <a:srgbClr val="FF3399"/>
    <a:srgbClr val="FF0066"/>
    <a:srgbClr val="FF66FF"/>
    <a:srgbClr val="FFCCFF"/>
    <a:srgbClr val="FF99FF"/>
    <a:srgbClr val="FF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40" autoAdjust="0"/>
    <p:restoredTop sz="94660"/>
  </p:normalViewPr>
  <p:slideViewPr>
    <p:cSldViewPr>
      <p:cViewPr varScale="1">
        <p:scale>
          <a:sx n="86" d="100"/>
          <a:sy n="86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6C2-2ADA-4454-91C3-0888638C9E8B}" type="datetimeFigureOut">
              <a:rPr lang="it-IT" smtClean="0"/>
              <a:pPr/>
              <a:t>05/02/2016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6A58-B5C7-44BE-8498-AB1D99F897B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9843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6C2-2ADA-4454-91C3-0888638C9E8B}" type="datetimeFigureOut">
              <a:rPr lang="it-IT" smtClean="0"/>
              <a:pPr/>
              <a:t>05/02/2016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6A58-B5C7-44BE-8498-AB1D99F897B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0541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6C2-2ADA-4454-91C3-0888638C9E8B}" type="datetimeFigureOut">
              <a:rPr lang="it-IT" smtClean="0"/>
              <a:pPr/>
              <a:t>05/02/2016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6A58-B5C7-44BE-8498-AB1D99F897B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0324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6C2-2ADA-4454-91C3-0888638C9E8B}" type="datetimeFigureOut">
              <a:rPr lang="it-IT" smtClean="0"/>
              <a:pPr/>
              <a:t>05/02/2016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6A58-B5C7-44BE-8498-AB1D99F897B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4716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6C2-2ADA-4454-91C3-0888638C9E8B}" type="datetimeFigureOut">
              <a:rPr lang="it-IT" smtClean="0"/>
              <a:pPr/>
              <a:t>05/02/2016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6A58-B5C7-44BE-8498-AB1D99F897B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4348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6C2-2ADA-4454-91C3-0888638C9E8B}" type="datetimeFigureOut">
              <a:rPr lang="it-IT" smtClean="0"/>
              <a:pPr/>
              <a:t>05/02/2016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6A58-B5C7-44BE-8498-AB1D99F897B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4075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6C2-2ADA-4454-91C3-0888638C9E8B}" type="datetimeFigureOut">
              <a:rPr lang="it-IT" smtClean="0"/>
              <a:pPr/>
              <a:t>05/02/2016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6A58-B5C7-44BE-8498-AB1D99F897B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52122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6C2-2ADA-4454-91C3-0888638C9E8B}" type="datetimeFigureOut">
              <a:rPr lang="it-IT" smtClean="0"/>
              <a:pPr/>
              <a:t>05/02/2016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6A58-B5C7-44BE-8498-AB1D99F897B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8781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6C2-2ADA-4454-91C3-0888638C9E8B}" type="datetimeFigureOut">
              <a:rPr lang="it-IT" smtClean="0"/>
              <a:pPr/>
              <a:t>05/02/2016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6A58-B5C7-44BE-8498-AB1D99F897B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74581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6C2-2ADA-4454-91C3-0888638C9E8B}" type="datetimeFigureOut">
              <a:rPr lang="it-IT" smtClean="0"/>
              <a:pPr/>
              <a:t>05/02/2016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6A58-B5C7-44BE-8498-AB1D99F897B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0323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6C2-2ADA-4454-91C3-0888638C9E8B}" type="datetimeFigureOut">
              <a:rPr lang="it-IT" smtClean="0"/>
              <a:pPr/>
              <a:t>05/02/2016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E6A58-B5C7-44BE-8498-AB1D99F897B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5070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5000">
              <a:schemeClr val="accent6"/>
            </a:gs>
            <a:gs pos="14000">
              <a:schemeClr val="accent6">
                <a:lumMod val="20000"/>
                <a:lumOff val="80000"/>
              </a:schemeClr>
            </a:gs>
            <a:gs pos="48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916C2-2ADA-4454-91C3-0888638C9E8B}" type="datetimeFigureOut">
              <a:rPr lang="it-IT" smtClean="0"/>
              <a:pPr/>
              <a:t>05/02/2016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E6A58-B5C7-44BE-8498-AB1D99F897B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387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7956376" cy="5877272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chemeClr val="tx1"/>
                </a:solidFill>
                <a:latin typeface="+mj-lt"/>
              </a:rPr>
              <a:t>PROGETTO</a:t>
            </a:r>
          </a:p>
          <a:p>
            <a:r>
              <a:rPr lang="it-IT" b="1" dirty="0" smtClean="0">
                <a:solidFill>
                  <a:schemeClr val="tx1"/>
                </a:solidFill>
                <a:latin typeface="+mj-lt"/>
              </a:rPr>
              <a:t> UN SOLO MONDO. UN SOLO FUTURO</a:t>
            </a:r>
          </a:p>
          <a:p>
            <a:r>
              <a:rPr lang="it-IT" b="1" dirty="0" smtClean="0">
                <a:solidFill>
                  <a:schemeClr val="tx1"/>
                </a:solidFill>
                <a:latin typeface="+mj-lt"/>
              </a:rPr>
              <a:t>EDUCAZIONE ALLA CITTADINANZA MONDIALE</a:t>
            </a:r>
          </a:p>
          <a:p>
            <a:endParaRPr lang="it-IT" sz="2800" dirty="0" smtClean="0">
              <a:solidFill>
                <a:schemeClr val="tx1"/>
              </a:solidFill>
              <a:latin typeface="+mj-lt"/>
            </a:endParaRPr>
          </a:p>
          <a:p>
            <a:r>
              <a:rPr lang="it-IT" sz="2800" dirty="0" smtClean="0">
                <a:solidFill>
                  <a:schemeClr val="tx1"/>
                </a:solidFill>
                <a:latin typeface="+mj-lt"/>
              </a:rPr>
              <a:t>I.C. «A.R.CHIARELLI»</a:t>
            </a:r>
          </a:p>
          <a:p>
            <a:r>
              <a:rPr lang="it-IT" sz="2800" dirty="0" smtClean="0">
                <a:solidFill>
                  <a:schemeClr val="tx1"/>
                </a:solidFill>
                <a:latin typeface="+mj-lt"/>
              </a:rPr>
              <a:t>Scuola Secondaria di 1° grado</a:t>
            </a:r>
          </a:p>
          <a:p>
            <a:r>
              <a:rPr lang="it-IT" sz="2800" dirty="0" smtClean="0">
                <a:solidFill>
                  <a:schemeClr val="tx1"/>
                </a:solidFill>
                <a:latin typeface="+mj-lt"/>
              </a:rPr>
              <a:t>«G. Battaglini»</a:t>
            </a:r>
          </a:p>
          <a:p>
            <a:r>
              <a:rPr lang="it-IT" sz="2800" dirty="0" smtClean="0">
                <a:solidFill>
                  <a:schemeClr val="tx1"/>
                </a:solidFill>
                <a:latin typeface="+mj-lt"/>
              </a:rPr>
              <a:t>Martina Franca</a:t>
            </a:r>
          </a:p>
          <a:p>
            <a:r>
              <a:rPr lang="it-IT" sz="2800" dirty="0" smtClean="0">
                <a:solidFill>
                  <a:schemeClr val="tx1"/>
                </a:solidFill>
                <a:latin typeface="+mj-lt"/>
              </a:rPr>
              <a:t>In collaborazione con AIFO</a:t>
            </a:r>
            <a:endParaRPr lang="it-IT" sz="2800" dirty="0">
              <a:solidFill>
                <a:schemeClr val="tx1"/>
              </a:solidFill>
              <a:latin typeface="+mj-lt"/>
            </a:endParaRPr>
          </a:p>
          <a:p>
            <a:r>
              <a:rPr lang="it-IT" sz="2800" dirty="0" smtClean="0">
                <a:solidFill>
                  <a:schemeClr val="tx1"/>
                </a:solidFill>
                <a:latin typeface="+mj-lt"/>
              </a:rPr>
              <a:t>Classe 2^D</a:t>
            </a:r>
            <a:endParaRPr lang="it-IT" sz="2800" dirty="0">
              <a:solidFill>
                <a:schemeClr val="tx1"/>
              </a:solidFill>
              <a:latin typeface="+mj-lt"/>
            </a:endParaRPr>
          </a:p>
          <a:p>
            <a:r>
              <a:rPr lang="it-IT" sz="2800" dirty="0" smtClean="0">
                <a:solidFill>
                  <a:schemeClr val="tx1"/>
                </a:solidFill>
                <a:latin typeface="+mj-lt"/>
              </a:rPr>
              <a:t>A.S. 2015/2016</a:t>
            </a:r>
          </a:p>
        </p:txBody>
      </p:sp>
    </p:spTree>
    <p:extLst>
      <p:ext uri="{BB962C8B-B14F-4D97-AF65-F5344CB8AC3E}">
        <p14:creationId xmlns:p14="http://schemas.microsoft.com/office/powerpoint/2010/main" xmlns="" val="594030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err="1">
                <a:solidFill>
                  <a:schemeClr val="accent6">
                    <a:lumMod val="75000"/>
                  </a:schemeClr>
                </a:solidFill>
              </a:rPr>
              <a:t>Step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9963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 smtClean="0"/>
              <a:t>Il 13 gennaio 2016 abbiamo conosciuto la Dott.ssa </a:t>
            </a:r>
            <a:r>
              <a:rPr lang="it-IT" b="1" dirty="0" smtClean="0"/>
              <a:t>Gabriella Melli</a:t>
            </a:r>
            <a:r>
              <a:rPr lang="it-IT" dirty="0" smtClean="0"/>
              <a:t>, referente per la Puglia del progetto. Gabriella è un mediatore interculturale. </a:t>
            </a:r>
          </a:p>
          <a:p>
            <a:pPr marL="0" indent="0">
              <a:buNone/>
            </a:pPr>
            <a:r>
              <a:rPr lang="it-IT" dirty="0" smtClean="0"/>
              <a:t>Che cos’è un mediatore interculturale?</a:t>
            </a:r>
          </a:p>
          <a:p>
            <a:pPr marL="0" indent="0">
              <a:buNone/>
            </a:pPr>
            <a:r>
              <a:rPr lang="it-IT" b="1" dirty="0"/>
              <a:t>Il Mediatore Interculturale è una figura professionale che svolge attività di mediazione tra cittadini immigrati e la società locale, promuovendo, sostenendo e accompagnando entrambe le parti.</a:t>
            </a:r>
          </a:p>
        </p:txBody>
      </p:sp>
    </p:spTree>
    <p:extLst>
      <p:ext uri="{BB962C8B-B14F-4D97-AF65-F5344CB8AC3E}">
        <p14:creationId xmlns:p14="http://schemas.microsoft.com/office/powerpoint/2010/main" xmlns="" val="2078094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Dott.ssa Gabriella Melli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3074" name="Picture 2" descr="E:\pp aifo\IMG_20160113_1216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070" b="14863"/>
          <a:stretch/>
        </p:blipFill>
        <p:spPr bwMode="auto">
          <a:xfrm>
            <a:off x="2123728" y="1417638"/>
            <a:ext cx="4968552" cy="477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6529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11968" y="1052736"/>
            <a:ext cx="3008313" cy="4691063"/>
          </a:xfrm>
        </p:spPr>
        <p:txBody>
          <a:bodyPr>
            <a:normAutofit fontScale="92500" lnSpcReduction="20000"/>
          </a:bodyPr>
          <a:lstStyle/>
          <a:p>
            <a:r>
              <a:rPr lang="it-IT" sz="3600" dirty="0" smtClean="0"/>
              <a:t>Gabriella ci ha spiegato lo scopo del progetto, della parola </a:t>
            </a:r>
            <a:r>
              <a:rPr lang="it-IT" sz="3600" b="1" dirty="0" smtClean="0"/>
              <a:t>IDENTITA’</a:t>
            </a:r>
            <a:r>
              <a:rPr lang="it-IT" sz="3600" dirty="0" smtClean="0"/>
              <a:t> e ci ha proposto un </a:t>
            </a:r>
            <a:r>
              <a:rPr lang="it-IT" sz="3600" b="1" dirty="0" smtClean="0"/>
              <a:t>gioco di ruolo</a:t>
            </a:r>
            <a:r>
              <a:rPr lang="it-IT" sz="3600" dirty="0" smtClean="0"/>
              <a:t>.</a:t>
            </a:r>
          </a:p>
          <a:p>
            <a:r>
              <a:rPr lang="it-IT" sz="3600" dirty="0" smtClean="0"/>
              <a:t>Allora, giochiamo!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2050" name="Picture 2" descr="E:\pp aifo\IMG_20160113_1236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59" r="8002"/>
          <a:stretch/>
        </p:blipFill>
        <p:spPr bwMode="auto">
          <a:xfrm>
            <a:off x="3773017" y="764704"/>
            <a:ext cx="4968552" cy="454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033952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16657"/>
            <a:ext cx="8229600" cy="1858218"/>
          </a:xfrm>
        </p:spPr>
        <p:txBody>
          <a:bodyPr>
            <a:noAutofit/>
          </a:bodyPr>
          <a:lstStyle/>
          <a:p>
            <a:pPr algn="just"/>
            <a:r>
              <a:rPr lang="it-IT" sz="2400" dirty="0" smtClean="0"/>
              <a:t>Ciascuno di noi aveva un post-it sulla fronte con l’indicazione del «ruolo sociale» che stava rappresentando in quel momento: ad esempio il migrante, il rom, il sindaco, il poliziotto, il cittadino comune e persino il Papa. Per </a:t>
            </a:r>
            <a:r>
              <a:rPr lang="it-IT" sz="2400" i="1" dirty="0" smtClean="0"/>
              <a:t>la par condicio </a:t>
            </a:r>
            <a:r>
              <a:rPr lang="it-IT" sz="2400" dirty="0" smtClean="0"/>
              <a:t>abbiamo utilizzato sia nomi di genere maschile sia femminile!</a:t>
            </a:r>
            <a:endParaRPr lang="it-IT" sz="24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  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2736" y="2174875"/>
            <a:ext cx="2482701" cy="4413692"/>
          </a:xfrm>
        </p:spPr>
      </p:pic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   </a:t>
            </a:r>
            <a:endParaRPr lang="it-IT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924" y="2170551"/>
            <a:ext cx="2485133" cy="4418016"/>
          </a:xfrm>
        </p:spPr>
      </p:pic>
    </p:spTree>
    <p:extLst>
      <p:ext uri="{BB962C8B-B14F-4D97-AF65-F5344CB8AC3E}">
        <p14:creationId xmlns:p14="http://schemas.microsoft.com/office/powerpoint/2010/main" xmlns="" val="1185248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31875"/>
            <a:ext cx="8229600" cy="1143000"/>
          </a:xfrm>
        </p:spPr>
        <p:txBody>
          <a:bodyPr>
            <a:normAutofit/>
          </a:bodyPr>
          <a:lstStyle/>
          <a:p>
            <a:pPr algn="just"/>
            <a:r>
              <a:rPr lang="it-IT" sz="3200" dirty="0" smtClean="0"/>
              <a:t>Volutamente non abbiamo usato termini dispregiativi come «zingaro» o «negro».</a:t>
            </a:r>
            <a:endParaRPr lang="it-IT" sz="32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492896"/>
            <a:ext cx="4245868" cy="2388300"/>
          </a:xfrm>
        </p:spPr>
      </p:pic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025" y="2492896"/>
            <a:ext cx="4245867" cy="2388300"/>
          </a:xfrm>
        </p:spPr>
      </p:pic>
    </p:spTree>
    <p:extLst>
      <p:ext uri="{BB962C8B-B14F-4D97-AF65-F5344CB8AC3E}">
        <p14:creationId xmlns:p14="http://schemas.microsoft.com/office/powerpoint/2010/main" xmlns="" val="3715632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Autofit/>
          </a:bodyPr>
          <a:lstStyle/>
          <a:p>
            <a:pPr algn="just"/>
            <a:r>
              <a:rPr lang="it-IT" sz="2400" dirty="0" smtClean="0"/>
              <a:t>Il gioco consisteva nel salutarci a seconda del «ruolo» interpretato dai nostri compagni: nei confronti di migranti e rom siamo stati poco gentili; molto rispettosi, invece, con il Papa, il sindaco e il poliziotto. Ecco venir fuori i pregiudizi della prima attività di brainstorming. Successivamente ci siamo sistemati in una sorta di scala sociale. Indovinate chi abbiamo posizionato all’ultimo posto?</a:t>
            </a:r>
            <a:endParaRPr lang="it-IT" sz="240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   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046"/>
          <a:stretch/>
        </p:blipFill>
        <p:spPr>
          <a:xfrm>
            <a:off x="457200" y="2924944"/>
            <a:ext cx="2589113" cy="3680163"/>
          </a:xfrm>
        </p:spPr>
      </p:pic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  </a:t>
            </a:r>
            <a:endParaRPr lang="it-IT" dirty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8312" y="2708920"/>
            <a:ext cx="5088488" cy="2862274"/>
          </a:xfrm>
        </p:spPr>
      </p:pic>
    </p:spTree>
    <p:extLst>
      <p:ext uri="{BB962C8B-B14F-4D97-AF65-F5344CB8AC3E}">
        <p14:creationId xmlns:p14="http://schemas.microsoft.com/office/powerpoint/2010/main" xmlns="" val="110921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Ad un estremo abbiamo collocato il Papa e all’altro i rom e gli stranieri in generale.</a:t>
            </a:r>
          </a:p>
          <a:p>
            <a:pPr marL="0" indent="0">
              <a:buNone/>
            </a:pPr>
            <a:r>
              <a:rPr lang="it-IT" dirty="0" smtClean="0"/>
              <a:t>In seguito abbiamo riflettuto sui concetti di:</a:t>
            </a:r>
          </a:p>
          <a:p>
            <a:r>
              <a:rPr lang="it-IT" dirty="0" smtClean="0"/>
              <a:t>Diversità (tratti somatici, origine etnica, professione, titolo di studio)</a:t>
            </a:r>
          </a:p>
          <a:p>
            <a:r>
              <a:rPr lang="it-IT" dirty="0" smtClean="0"/>
              <a:t>Accoglienza</a:t>
            </a:r>
          </a:p>
          <a:p>
            <a:r>
              <a:rPr lang="it-IT" dirty="0" smtClean="0"/>
              <a:t>Diritto di ognuno di noi a cercare il proprio posto ideale nel mondo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302866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36" t="6493" r="21728" b="2"/>
          <a:stretch/>
        </p:blipFill>
        <p:spPr>
          <a:xfrm>
            <a:off x="3707904" y="858267"/>
            <a:ext cx="5112568" cy="5184576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22919" y="1105023"/>
            <a:ext cx="3008313" cy="4691063"/>
          </a:xfrm>
        </p:spPr>
        <p:txBody>
          <a:bodyPr>
            <a:normAutofit lnSpcReduction="10000"/>
          </a:bodyPr>
          <a:lstStyle/>
          <a:p>
            <a:r>
              <a:rPr lang="it-IT" sz="2800" dirty="0"/>
              <a:t>Ci siamo ripromessi di parlarne ancora. </a:t>
            </a:r>
          </a:p>
          <a:p>
            <a:r>
              <a:rPr lang="it-IT" sz="2800" dirty="0"/>
              <a:t>In attesa della </a:t>
            </a:r>
            <a:r>
              <a:rPr lang="it-IT" sz="2800" dirty="0" smtClean="0"/>
              <a:t>S</a:t>
            </a:r>
            <a:r>
              <a:rPr lang="it-IT" sz="2800" dirty="0" smtClean="0"/>
              <a:t>ettimana </a:t>
            </a:r>
            <a:r>
              <a:rPr lang="it-IT" sz="2800" dirty="0"/>
              <a:t>della </a:t>
            </a:r>
            <a:r>
              <a:rPr lang="it-IT" sz="2800" dirty="0" smtClean="0"/>
              <a:t>Cooperazione </a:t>
            </a:r>
            <a:r>
              <a:rPr lang="it-IT" sz="2800" dirty="0" smtClean="0"/>
              <a:t>I</a:t>
            </a:r>
            <a:r>
              <a:rPr lang="it-IT" sz="2800" dirty="0" smtClean="0"/>
              <a:t>nternazionale </a:t>
            </a:r>
            <a:r>
              <a:rPr lang="it-IT" sz="2800" dirty="0" smtClean="0"/>
              <a:t>nelle scuole, </a:t>
            </a:r>
            <a:r>
              <a:rPr lang="it-IT" sz="2800" dirty="0"/>
              <a:t>che si terrà a febbraio, speriamo di avere ancora con noi Gabriella.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xmlns="" val="3672482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3132" y="4769009"/>
            <a:ext cx="8229600" cy="1143000"/>
          </a:xfrm>
        </p:spPr>
        <p:txBody>
          <a:bodyPr/>
          <a:lstStyle/>
          <a:p>
            <a:r>
              <a:rPr lang="it-IT" b="1" dirty="0" smtClean="0"/>
              <a:t>GRAZIE PER L’ATTENZIONE</a:t>
            </a:r>
            <a:endParaRPr lang="it-IT" b="1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611560" y="8395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/>
              <a:t>Marianna</a:t>
            </a:r>
            <a:br>
              <a:rPr lang="it-IT" sz="2800" dirty="0"/>
            </a:br>
            <a:r>
              <a:rPr lang="it-IT" sz="2800" dirty="0" err="1"/>
              <a:t>Marianna</a:t>
            </a:r>
            <a:r>
              <a:rPr lang="it-IT" sz="2800" dirty="0"/>
              <a:t> C.</a:t>
            </a:r>
            <a:br>
              <a:rPr lang="it-IT" sz="2800" dirty="0"/>
            </a:br>
            <a:r>
              <a:rPr lang="it-IT" sz="2800" dirty="0"/>
              <a:t>Giusi</a:t>
            </a:r>
            <a:br>
              <a:rPr lang="it-IT" sz="2800" dirty="0"/>
            </a:br>
            <a:r>
              <a:rPr lang="it-IT" sz="2800" dirty="0"/>
              <a:t>Angela</a:t>
            </a:r>
            <a:br>
              <a:rPr lang="it-IT" sz="2800" dirty="0"/>
            </a:br>
            <a:r>
              <a:rPr lang="it-IT" sz="2800" dirty="0"/>
              <a:t>Alessandro</a:t>
            </a:r>
            <a:br>
              <a:rPr lang="it-IT" sz="2800" dirty="0"/>
            </a:br>
            <a:r>
              <a:rPr lang="it-IT" sz="2800" dirty="0"/>
              <a:t>Angelo</a:t>
            </a:r>
            <a:br>
              <a:rPr lang="it-IT" sz="2800" dirty="0"/>
            </a:br>
            <a:r>
              <a:rPr lang="it-IT" sz="2800" dirty="0"/>
              <a:t>Sonia</a:t>
            </a:r>
            <a:br>
              <a:rPr lang="it-IT" sz="2800" dirty="0"/>
            </a:br>
            <a:r>
              <a:rPr lang="it-IT" sz="2800" dirty="0"/>
              <a:t>Valeria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220072" y="836712"/>
            <a:ext cx="223224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Noemi</a:t>
            </a:r>
            <a:br>
              <a:rPr lang="it-IT" sz="2800" dirty="0"/>
            </a:br>
            <a:r>
              <a:rPr lang="it-IT" sz="2800" dirty="0"/>
              <a:t>Gianni</a:t>
            </a:r>
            <a:br>
              <a:rPr lang="it-IT" sz="2800" dirty="0"/>
            </a:br>
            <a:r>
              <a:rPr lang="it-IT" sz="2800" dirty="0"/>
              <a:t>Alessio</a:t>
            </a:r>
            <a:br>
              <a:rPr lang="it-IT" sz="2800" dirty="0"/>
            </a:br>
            <a:r>
              <a:rPr lang="it-IT" sz="2800" dirty="0" smtClean="0"/>
              <a:t>Aurora</a:t>
            </a:r>
          </a:p>
          <a:p>
            <a:r>
              <a:rPr lang="it-IT" sz="2800" dirty="0" smtClean="0"/>
              <a:t>Orazio</a:t>
            </a:r>
            <a:r>
              <a:rPr lang="it-IT" sz="2800" dirty="0"/>
              <a:t/>
            </a:r>
            <a:br>
              <a:rPr lang="it-IT" sz="2800" dirty="0"/>
            </a:br>
            <a:r>
              <a:rPr lang="it-IT" sz="2800" dirty="0"/>
              <a:t>Kevin</a:t>
            </a:r>
            <a:br>
              <a:rPr lang="it-IT" sz="2800" dirty="0"/>
            </a:br>
            <a:r>
              <a:rPr lang="it-IT" sz="2800" dirty="0"/>
              <a:t>Erika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572930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470025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  <a:latin typeface="Gill Sans Ultra Bold" pitchFamily="34" charset="0"/>
              </a:rPr>
              <a:t>Un solo Mondo Un solo Futuro</a:t>
            </a:r>
            <a:endParaRPr lang="it-IT" sz="3200" b="1" dirty="0">
              <a:solidFill>
                <a:srgbClr val="C00000"/>
              </a:solidFill>
              <a:latin typeface="Gill Sans Ultra Bold" pitchFamily="34" charset="0"/>
            </a:endParaRPr>
          </a:p>
        </p:txBody>
      </p:sp>
      <p:pic>
        <p:nvPicPr>
          <p:cNvPr id="4" name="Immagine 3" descr="logo AIFO con payoff 3 c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9263" y="2750820"/>
            <a:ext cx="2628881" cy="305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239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L’ERA DELLE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MIGRAZIONI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 smtClean="0"/>
              <a:t>La nostra  scuola ha aderito al progetto </a:t>
            </a:r>
            <a:r>
              <a:rPr lang="it-IT" b="1" i="1" dirty="0" smtClean="0"/>
              <a:t>Un solo mondo. Un solo futuro</a:t>
            </a:r>
            <a:r>
              <a:rPr lang="it-IT" dirty="0" smtClean="0"/>
              <a:t> organizzato dall’Associazione AIFO, Associazione </a:t>
            </a:r>
            <a:r>
              <a:rPr lang="it-IT" dirty="0"/>
              <a:t>Italiana Amici di Raoul </a:t>
            </a:r>
            <a:r>
              <a:rPr lang="it-IT" dirty="0" err="1" smtClean="0"/>
              <a:t>Follereau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r>
              <a:rPr lang="it-IT" dirty="0" smtClean="0"/>
              <a:t>La classe 2^D ha scelto la tematica sulle migrazioni internazionali.</a:t>
            </a:r>
          </a:p>
          <a:p>
            <a:pPr marL="0" indent="0">
              <a:buNone/>
            </a:pPr>
            <a:r>
              <a:rPr lang="it-IT" dirty="0" smtClean="0"/>
              <a:t>Insieme alla Prof.ssa Irene Basile abbiamo iniziato a realizzare alcune attività didattiche sul tema dei popoli in movimento nel mondo contemporaneo.</a:t>
            </a:r>
          </a:p>
        </p:txBody>
      </p:sp>
    </p:spTree>
    <p:extLst>
      <p:ext uri="{BB962C8B-B14F-4D97-AF65-F5344CB8AC3E}">
        <p14:creationId xmlns:p14="http://schemas.microsoft.com/office/powerpoint/2010/main" xmlns="" val="893820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BRAINSTORMING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La prima attività ha riguardato le nostre riflessioni (pregiudizi?) sulle migrazioni e sulla figura del migrante. </a:t>
            </a:r>
          </a:p>
          <a:p>
            <a:pPr marL="0" indent="0">
              <a:buNone/>
            </a:pPr>
            <a:r>
              <a:rPr lang="it-IT" dirty="0" smtClean="0"/>
              <a:t>Non tutti hanno pensieri positivi sugli immigrati. Secondo noi queste persone migrano per fuggire dalla guerra, dalla miseria, dalla fame, una volta arrivati in Italia non vogliono integrarsi e molti di loro si dedicano ad attività criminali.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91186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17946"/>
            <a:ext cx="8229600" cy="4525963"/>
          </a:xfrm>
        </p:spPr>
        <p:txBody>
          <a:bodyPr/>
          <a:lstStyle/>
          <a:p>
            <a:r>
              <a:rPr lang="it-IT" dirty="0" smtClean="0"/>
              <a:t>Naturalmente i giocatori di calcio si </a:t>
            </a:r>
            <a:r>
              <a:rPr lang="it-IT" dirty="0"/>
              <a:t>s</a:t>
            </a:r>
            <a:r>
              <a:rPr lang="it-IT" dirty="0" smtClean="0"/>
              <a:t>erie A ci sono simpatici!</a:t>
            </a:r>
            <a:endParaRPr lang="it-IT" dirty="0"/>
          </a:p>
        </p:txBody>
      </p:sp>
      <p:pic>
        <p:nvPicPr>
          <p:cNvPr id="1026" name="Picture 2" descr="http://s3.stliq.com/c/l/c/c6/16766966_happy-birthday-mr-balotelli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731" y="1665138"/>
            <a:ext cx="3398243" cy="212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alciomercato-inter.it/wp-content/uploads/2013/10/Guarin-Inter.jpg?2b12e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5443" y="2708919"/>
            <a:ext cx="5047009" cy="302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9627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 smtClean="0"/>
              <a:t> </a:t>
            </a:r>
            <a:endParaRPr lang="it-IT" sz="2800" dirty="0"/>
          </a:p>
        </p:txBody>
      </p:sp>
      <p:sp>
        <p:nvSpPr>
          <p:cNvPr id="4" name="Segnaposto testo 3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247687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La professoressa ci ha sfidati!</a:t>
            </a:r>
            <a:br>
              <a:rPr lang="it-IT" dirty="0"/>
            </a:br>
            <a:r>
              <a:rPr lang="it-IT" dirty="0"/>
              <a:t>Secondo lei al termine di questo progetto le nostre idee a riguardo </a:t>
            </a:r>
            <a:r>
              <a:rPr lang="it-IT" dirty="0" smtClean="0"/>
              <a:t>cambieranno... </a:t>
            </a:r>
            <a:endParaRPr lang="it-IT" dirty="0"/>
          </a:p>
          <a:p>
            <a:pPr marL="0" indent="0">
              <a:buNone/>
            </a:pPr>
            <a:r>
              <a:rPr lang="it-IT" sz="3200" b="1" dirty="0" smtClean="0"/>
              <a:t>SCOMMETTIAMO</a:t>
            </a:r>
            <a:r>
              <a:rPr lang="it-IT" sz="3200" b="1" dirty="0" smtClean="0"/>
              <a:t>?!?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464842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t-IT" b="1" dirty="0" smtClean="0"/>
              <a:t>Primo </a:t>
            </a:r>
            <a:r>
              <a:rPr lang="it-IT" b="1" dirty="0" err="1" smtClean="0"/>
              <a:t>step</a:t>
            </a:r>
            <a:r>
              <a:rPr lang="it-IT" dirty="0" smtClean="0"/>
              <a:t>: imparare la differenza tra </a:t>
            </a:r>
          </a:p>
          <a:p>
            <a:r>
              <a:rPr lang="it-IT" b="1" dirty="0" smtClean="0"/>
              <a:t>IMMIGRATO</a:t>
            </a:r>
          </a:p>
          <a:p>
            <a:r>
              <a:rPr lang="it-IT" b="1" dirty="0" smtClean="0"/>
              <a:t>EMIGRANTE</a:t>
            </a:r>
          </a:p>
          <a:p>
            <a:pPr marL="0" indent="0">
              <a:buNone/>
            </a:pPr>
            <a:r>
              <a:rPr lang="it-IT" dirty="0" smtClean="0"/>
              <a:t>Noi preferiamo parlare più in generale di</a:t>
            </a:r>
          </a:p>
          <a:p>
            <a:pPr marL="0" indent="0" algn="ctr">
              <a:buNone/>
            </a:pPr>
            <a:r>
              <a:rPr lang="it-IT" b="1" dirty="0" smtClean="0"/>
              <a:t>MIGRANTI</a:t>
            </a:r>
          </a:p>
          <a:p>
            <a:pPr marL="0" indent="0" algn="just">
              <a:buNone/>
            </a:pPr>
            <a:r>
              <a:rPr lang="it-IT" dirty="0" smtClean="0"/>
              <a:t>Il migrante è una persona che lascia la propria terra d’origine, per i motivi più disparati, per trasferirsi in un altro Paese, la terra di arrivo.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87121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Nello spostamento tra la </a:t>
            </a:r>
            <a:r>
              <a:rPr lang="it-IT" b="1" dirty="0" smtClean="0"/>
              <a:t>terra di origine </a:t>
            </a:r>
            <a:r>
              <a:rPr lang="it-IT" dirty="0" smtClean="0"/>
              <a:t>e il </a:t>
            </a:r>
            <a:r>
              <a:rPr lang="it-IT" b="1" dirty="0" smtClean="0"/>
              <a:t>paese</a:t>
            </a:r>
            <a:r>
              <a:rPr lang="it-IT" dirty="0" smtClean="0"/>
              <a:t> </a:t>
            </a:r>
            <a:r>
              <a:rPr lang="it-IT" b="1" dirty="0" smtClean="0"/>
              <a:t>di destinazione </a:t>
            </a:r>
            <a:r>
              <a:rPr lang="it-IT" dirty="0" smtClean="0"/>
              <a:t>i migranti possono trattenersi, per un tempo più o meno lungo, in una </a:t>
            </a:r>
            <a:r>
              <a:rPr lang="it-IT" b="1" dirty="0" smtClean="0"/>
              <a:t>zona di transito</a:t>
            </a:r>
            <a:r>
              <a:rPr lang="it-IT" dirty="0" smtClean="0"/>
              <a:t>. </a:t>
            </a:r>
          </a:p>
          <a:p>
            <a:r>
              <a:rPr lang="it-IT" dirty="0" smtClean="0"/>
              <a:t>La peculiarità delle migrazioni internazionali contemporanee è il fatto che coinvolga l’intero pianeta.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054330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448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Perché ci meravigliamo tanto di tutti questi spostamenti di popoli?</a:t>
            </a:r>
            <a:r>
              <a:rPr lang="it-IT" b="1" dirty="0"/>
              <a:t/>
            </a:r>
            <a:br>
              <a:rPr lang="it-IT" b="1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L’uomo è abituato a migrare da sempre, per cercare cibo, una terra più feconda, migliori condizioni di vita.</a:t>
            </a:r>
          </a:p>
          <a:p>
            <a:pPr marL="0" indent="0">
              <a:buNone/>
            </a:pPr>
            <a:r>
              <a:rPr lang="it-IT" dirty="0" smtClean="0"/>
              <a:t>L’umanità nasce </a:t>
            </a:r>
            <a:r>
              <a:rPr lang="it-IT" b="1" dirty="0" smtClean="0"/>
              <a:t>NOMADE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895797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653</Words>
  <Application>Microsoft Office PowerPoint</Application>
  <PresentationFormat>Presentazione su schermo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Diapositiva 1</vt:lpstr>
      <vt:lpstr>Un solo Mondo Un solo Futuro</vt:lpstr>
      <vt:lpstr>L’ERA DELLE MIGRAZIONI</vt:lpstr>
      <vt:lpstr>BRAINSTORMING</vt:lpstr>
      <vt:lpstr> </vt:lpstr>
      <vt:lpstr> </vt:lpstr>
      <vt:lpstr> </vt:lpstr>
      <vt:lpstr> </vt:lpstr>
      <vt:lpstr>Perché ci meravigliamo tanto di tutti questi spostamenti di popoli? </vt:lpstr>
      <vt:lpstr>Step 2</vt:lpstr>
      <vt:lpstr>La Dott.ssa Gabriella Melli</vt:lpstr>
      <vt:lpstr> </vt:lpstr>
      <vt:lpstr>Ciascuno di noi aveva un post-it sulla fronte con l’indicazione del «ruolo sociale» che stava rappresentando in quel momento: ad esempio il migrante, il rom, il sindaco, il poliziotto, il cittadino comune e persino il Papa. Per la par condicio abbiamo utilizzato sia nomi di genere maschile sia femminile!</vt:lpstr>
      <vt:lpstr>Volutamente non abbiamo usato termini dispregiativi come «zingaro» o «negro».</vt:lpstr>
      <vt:lpstr>Il gioco consisteva nel salutarci a seconda del «ruolo» interpretato dai nostri compagni: nei confronti di migranti e rom siamo stati poco gentili; molto rispettosi, invece, con il Papa, il sindaco e il poliziotto. Ecco venir fuori i pregiudizi della prima attività di brainstorming. Successivamente ci siamo sistemati in una sorta di scala sociale. Indovinate chi abbiamo posizionato all’ultimo posto?</vt:lpstr>
      <vt:lpstr> </vt:lpstr>
      <vt:lpstr> </vt:lpstr>
      <vt:lpstr>GRAZIE PER L’ATTENZIONE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Tecnolab</dc:creator>
  <cp:lastModifiedBy>Alex</cp:lastModifiedBy>
  <cp:revision>44</cp:revision>
  <dcterms:created xsi:type="dcterms:W3CDTF">2016-01-31T09:41:17Z</dcterms:created>
  <dcterms:modified xsi:type="dcterms:W3CDTF">2016-02-05T11:54:39Z</dcterms:modified>
</cp:coreProperties>
</file>