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3" r:id="rId3"/>
    <p:sldId id="264" r:id="rId4"/>
    <p:sldId id="265" r:id="rId5"/>
    <p:sldId id="266" r:id="rId6"/>
    <p:sldId id="268" r:id="rId7"/>
    <p:sldId id="267" r:id="rId8"/>
    <p:sldId id="257" r:id="rId9"/>
    <p:sldId id="258" r:id="rId10"/>
    <p:sldId id="259" r:id="rId11"/>
    <p:sldId id="274" r:id="rId12"/>
    <p:sldId id="261" r:id="rId13"/>
    <p:sldId id="260" r:id="rId14"/>
    <p:sldId id="262" r:id="rId15"/>
    <p:sldId id="269" r:id="rId16"/>
    <p:sldId id="270" r:id="rId17"/>
    <p:sldId id="271" r:id="rId18"/>
    <p:sldId id="272" r:id="rId19"/>
    <p:sldId id="275" r:id="rId20"/>
    <p:sldId id="276" r:id="rId21"/>
    <p:sldId id="273" r:id="rId22"/>
  </p:sldIdLst>
  <p:sldSz cx="10079038"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snapToGrid="0">
      <p:cViewPr varScale="1">
        <p:scale>
          <a:sx n="68" d="100"/>
          <a:sy n="68" d="100"/>
        </p:scale>
        <p:origin x="1026" y="66"/>
      </p:cViewPr>
      <p:guideLst>
        <p:guide orient="horz" pos="2381"/>
        <p:guide pos="31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44268FF-FFE6-4020-8B04-4217916D4923}"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a:t>
            </a:fld>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Tree>
    <p:extLst>
      <p:ext uri="{BB962C8B-B14F-4D97-AF65-F5344CB8AC3E}">
        <p14:creationId xmlns:p14="http://schemas.microsoft.com/office/powerpoint/2010/main" val="405185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6488" y="812800"/>
            <a:ext cx="5345112" cy="400843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5ABCB1A6-4271-4B11-9C9C-86D979C15A03}" type="slidenum">
              <a:rPr/>
              <a:pPr lvl="0"/>
              <a:t>‹N›</a:t>
            </a:fld>
            <a:endParaRPr lang="it-IT"/>
          </a:p>
        </p:txBody>
      </p:sp>
    </p:spTree>
    <p:extLst>
      <p:ext uri="{BB962C8B-B14F-4D97-AF65-F5344CB8AC3E}">
        <p14:creationId xmlns:p14="http://schemas.microsoft.com/office/powerpoint/2010/main" val="990314115"/>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68A8C4F-2696-47D0-9D71-DE2B0BE5716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359376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C605843-CC09-4DCD-9278-6E382285D83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427930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E2098A0-7E00-4BD8-B08A-17ECEFA438F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06817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50F1C90-59C8-414A-9CF8-25988FCC7543}"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20558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2A4A348-3385-4EB0-99F4-002ACF76128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33591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4F12B03-CFB2-429F-A855-7E1BDB8F87B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306584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216D2E4-48E9-4750-8572-BE581587F8A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66430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6488" y="812800"/>
            <a:ext cx="5345112" cy="4008438"/>
          </a:xfrm>
        </p:spPr>
      </p:sp>
      <p:sp>
        <p:nvSpPr>
          <p:cNvPr id="3" name="Segnaposto note 2"/>
          <p:cNvSpPr txBox="1">
            <a:spLocks noGrp="1"/>
          </p:cNvSpPr>
          <p:nvPr>
            <p:ph type="body" sz="quarter" idx="1"/>
          </p:nvPr>
        </p:nvSpPr>
        <p:spPr/>
        <p:txBody>
          <a:bodyPr/>
          <a:lstStyle/>
          <a:p>
            <a:endParaRPr lang="it-IT"/>
          </a:p>
        </p:txBody>
      </p:sp>
      <p:sp>
        <p:nvSpPr>
          <p:cNvPr id="4" name="Segnaposto numero diapositiva 3"/>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486831-BB5C-415D-8FB2-3236D4A38D5F}"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34190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it-IT" smtClean="0"/>
              <a:t>Fare clic per modificare lo stile del titolo</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FBE4919D-CC00-405C-924F-2BF6F089CC9A}" type="slidenum">
              <a:rPr lang="it-IT" smtClean="0"/>
              <a:pPr lvl="0"/>
              <a:t>‹N›</a:t>
            </a:fld>
            <a:endParaRPr lang="it-IT"/>
          </a:p>
        </p:txBody>
      </p:sp>
    </p:spTree>
    <p:extLst>
      <p:ext uri="{BB962C8B-B14F-4D97-AF65-F5344CB8AC3E}">
        <p14:creationId xmlns:p14="http://schemas.microsoft.com/office/powerpoint/2010/main" val="182234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C238A95D-A8DE-42F3-9BA5-06E638A3C163}" type="slidenum">
              <a:rPr lang="it-IT" smtClean="0"/>
              <a:pPr lvl="0"/>
              <a:t>‹N›</a:t>
            </a:fld>
            <a:endParaRPr lang="it-IT"/>
          </a:p>
        </p:txBody>
      </p:sp>
    </p:spTree>
    <p:extLst>
      <p:ext uri="{BB962C8B-B14F-4D97-AF65-F5344CB8AC3E}">
        <p14:creationId xmlns:p14="http://schemas.microsoft.com/office/powerpoint/2010/main" val="19770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6395D9C3-DBD4-416E-8B4D-9B5C273DBEB0}" type="slidenum">
              <a:rPr lang="it-IT" smtClean="0"/>
              <a:pPr lvl="0"/>
              <a:t>‹N›</a:t>
            </a:fld>
            <a:endParaRPr lang="it-IT"/>
          </a:p>
        </p:txBody>
      </p:sp>
    </p:spTree>
    <p:extLst>
      <p:ext uri="{BB962C8B-B14F-4D97-AF65-F5344CB8AC3E}">
        <p14:creationId xmlns:p14="http://schemas.microsoft.com/office/powerpoint/2010/main" val="418835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6E3CCDCB-DD1B-4195-93CB-B3DC5D66265F}" type="slidenum">
              <a:rPr lang="it-IT" smtClean="0"/>
              <a:pPr lvl="0"/>
              <a:t>‹N›</a:t>
            </a:fld>
            <a:endParaRPr lang="it-IT"/>
          </a:p>
        </p:txBody>
      </p:sp>
    </p:spTree>
    <p:extLst>
      <p:ext uri="{BB962C8B-B14F-4D97-AF65-F5344CB8AC3E}">
        <p14:creationId xmlns:p14="http://schemas.microsoft.com/office/powerpoint/2010/main" val="18599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8809AF63-C1FC-437A-981F-A8095E5DB174}" type="slidenum">
              <a:rPr lang="it-IT" smtClean="0"/>
              <a:pPr lvl="0"/>
              <a:t>‹N›</a:t>
            </a:fld>
            <a:endParaRPr lang="it-IT"/>
          </a:p>
        </p:txBody>
      </p:sp>
    </p:spTree>
    <p:extLst>
      <p:ext uri="{BB962C8B-B14F-4D97-AF65-F5344CB8AC3E}">
        <p14:creationId xmlns:p14="http://schemas.microsoft.com/office/powerpoint/2010/main" val="61501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C495B734-36DE-44E2-AA79-FD71D914BF83}" type="slidenum">
              <a:rPr lang="it-IT" smtClean="0"/>
              <a:pPr lvl="0"/>
              <a:t>‹N›</a:t>
            </a:fld>
            <a:endParaRPr lang="it-IT"/>
          </a:p>
        </p:txBody>
      </p:sp>
    </p:spTree>
    <p:extLst>
      <p:ext uri="{BB962C8B-B14F-4D97-AF65-F5344CB8AC3E}">
        <p14:creationId xmlns:p14="http://schemas.microsoft.com/office/powerpoint/2010/main" val="374273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it-IT" smtClean="0"/>
              <a:t>Fare clic per modificare stili del testo dello schema</a:t>
            </a:r>
          </a:p>
        </p:txBody>
      </p:sp>
      <p:sp>
        <p:nvSpPr>
          <p:cNvPr id="4" name="Content Placeholder 3"/>
          <p:cNvSpPr>
            <a:spLocks noGrp="1"/>
          </p:cNvSpPr>
          <p:nvPr>
            <p:ph sz="half" idx="2"/>
          </p:nvPr>
        </p:nvSpPr>
        <p:spPr>
          <a:xfrm>
            <a:off x="694248" y="2761381"/>
            <a:ext cx="4263905" cy="40615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102514" y="2761381"/>
            <a:ext cx="4284904" cy="40615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lvl="0"/>
            <a:endParaRPr lang="it-IT"/>
          </a:p>
        </p:txBody>
      </p:sp>
      <p:sp>
        <p:nvSpPr>
          <p:cNvPr id="8" name="Footer Placeholder 7"/>
          <p:cNvSpPr>
            <a:spLocks noGrp="1"/>
          </p:cNvSpPr>
          <p:nvPr>
            <p:ph type="ftr" sz="quarter" idx="11"/>
          </p:nvPr>
        </p:nvSpPr>
        <p:spPr/>
        <p:txBody>
          <a:bodyPr/>
          <a:lstStyle/>
          <a:p>
            <a:pPr lvl="0"/>
            <a:endParaRPr lang="it-IT"/>
          </a:p>
        </p:txBody>
      </p:sp>
      <p:sp>
        <p:nvSpPr>
          <p:cNvPr id="9" name="Slide Number Placeholder 8"/>
          <p:cNvSpPr>
            <a:spLocks noGrp="1"/>
          </p:cNvSpPr>
          <p:nvPr>
            <p:ph type="sldNum" sz="quarter" idx="12"/>
          </p:nvPr>
        </p:nvSpPr>
        <p:spPr/>
        <p:txBody>
          <a:bodyPr/>
          <a:lstStyle/>
          <a:p>
            <a:pPr lvl="0"/>
            <a:fld id="{13C77BBB-98A3-43DE-BA7B-4D383E342B58}" type="slidenum">
              <a:rPr lang="it-IT" smtClean="0"/>
              <a:pPr lvl="0"/>
              <a:t>‹N›</a:t>
            </a:fld>
            <a:endParaRPr lang="it-IT"/>
          </a:p>
        </p:txBody>
      </p:sp>
    </p:spTree>
    <p:extLst>
      <p:ext uri="{BB962C8B-B14F-4D97-AF65-F5344CB8AC3E}">
        <p14:creationId xmlns:p14="http://schemas.microsoft.com/office/powerpoint/2010/main" val="82514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lvl="0"/>
            <a:endParaRPr lang="it-IT"/>
          </a:p>
        </p:txBody>
      </p:sp>
      <p:sp>
        <p:nvSpPr>
          <p:cNvPr id="4" name="Footer Placeholder 3"/>
          <p:cNvSpPr>
            <a:spLocks noGrp="1"/>
          </p:cNvSpPr>
          <p:nvPr>
            <p:ph type="ftr" sz="quarter" idx="11"/>
          </p:nvPr>
        </p:nvSpPr>
        <p:spPr/>
        <p:txBody>
          <a:bodyPr/>
          <a:lstStyle/>
          <a:p>
            <a:pPr lvl="0"/>
            <a:endParaRPr lang="it-IT"/>
          </a:p>
        </p:txBody>
      </p:sp>
      <p:sp>
        <p:nvSpPr>
          <p:cNvPr id="5" name="Slide Number Placeholder 4"/>
          <p:cNvSpPr>
            <a:spLocks noGrp="1"/>
          </p:cNvSpPr>
          <p:nvPr>
            <p:ph type="sldNum" sz="quarter" idx="12"/>
          </p:nvPr>
        </p:nvSpPr>
        <p:spPr/>
        <p:txBody>
          <a:bodyPr/>
          <a:lstStyle/>
          <a:p>
            <a:pPr lvl="0"/>
            <a:fld id="{8281C2E4-9F9E-4C8B-BBA6-C5644DB36110}" type="slidenum">
              <a:rPr lang="it-IT" smtClean="0"/>
              <a:pPr lvl="0"/>
              <a:t>‹N›</a:t>
            </a:fld>
            <a:endParaRPr lang="it-IT"/>
          </a:p>
        </p:txBody>
      </p:sp>
    </p:spTree>
    <p:extLst>
      <p:ext uri="{BB962C8B-B14F-4D97-AF65-F5344CB8AC3E}">
        <p14:creationId xmlns:p14="http://schemas.microsoft.com/office/powerpoint/2010/main" val="310891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it-IT"/>
          </a:p>
        </p:txBody>
      </p:sp>
      <p:sp>
        <p:nvSpPr>
          <p:cNvPr id="3" name="Footer Placeholder 2"/>
          <p:cNvSpPr>
            <a:spLocks noGrp="1"/>
          </p:cNvSpPr>
          <p:nvPr>
            <p:ph type="ftr" sz="quarter" idx="11"/>
          </p:nvPr>
        </p:nvSpPr>
        <p:spPr/>
        <p:txBody>
          <a:bodyPr/>
          <a:lstStyle/>
          <a:p>
            <a:pPr lvl="0"/>
            <a:endParaRPr lang="it-IT"/>
          </a:p>
        </p:txBody>
      </p:sp>
      <p:sp>
        <p:nvSpPr>
          <p:cNvPr id="4" name="Slide Number Placeholder 3"/>
          <p:cNvSpPr>
            <a:spLocks noGrp="1"/>
          </p:cNvSpPr>
          <p:nvPr>
            <p:ph type="sldNum" sz="quarter" idx="12"/>
          </p:nvPr>
        </p:nvSpPr>
        <p:spPr/>
        <p:txBody>
          <a:bodyPr/>
          <a:lstStyle/>
          <a:p>
            <a:pPr lvl="0"/>
            <a:fld id="{7CF189E4-8D0E-4B13-A177-EA6DE8690C01}" type="slidenum">
              <a:rPr lang="it-IT" smtClean="0"/>
              <a:pPr lvl="0"/>
              <a:t>‹N›</a:t>
            </a:fld>
            <a:endParaRPr lang="it-IT"/>
          </a:p>
        </p:txBody>
      </p:sp>
    </p:spTree>
    <p:extLst>
      <p:ext uri="{BB962C8B-B14F-4D97-AF65-F5344CB8AC3E}">
        <p14:creationId xmlns:p14="http://schemas.microsoft.com/office/powerpoint/2010/main" val="16926618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it-IT" smtClean="0"/>
              <a:t>Fare clic per modificare lo stile del titolo</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657B9188-5E3D-42DF-967D-33C4F289A554}" type="slidenum">
              <a:rPr lang="it-IT" smtClean="0"/>
              <a:pPr lvl="0"/>
              <a:t>‹N›</a:t>
            </a:fld>
            <a:endParaRPr lang="it-IT"/>
          </a:p>
        </p:txBody>
      </p:sp>
    </p:spTree>
    <p:extLst>
      <p:ext uri="{BB962C8B-B14F-4D97-AF65-F5344CB8AC3E}">
        <p14:creationId xmlns:p14="http://schemas.microsoft.com/office/powerpoint/2010/main" val="152389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90BD1B06-852B-49B3-A08C-D026DB3940FF}" type="slidenum">
              <a:rPr lang="it-IT" smtClean="0"/>
              <a:pPr lvl="0"/>
              <a:t>‹N›</a:t>
            </a:fld>
            <a:endParaRPr lang="it-IT"/>
          </a:p>
        </p:txBody>
      </p:sp>
    </p:spTree>
    <p:extLst>
      <p:ext uri="{BB962C8B-B14F-4D97-AF65-F5344CB8AC3E}">
        <p14:creationId xmlns:p14="http://schemas.microsoft.com/office/powerpoint/2010/main" val="136136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0">
              <a:schemeClr val="accent1">
                <a:lumMod val="97000"/>
                <a:lumOff val="3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lvl="0"/>
            <a:endParaRPr lang="it-IT"/>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lvl="0"/>
            <a:endParaRPr lang="it-IT"/>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lvl="0"/>
            <a:fld id="{6395D9C3-DBD4-416E-8B4D-9B5C273DBEB0}" type="slidenum">
              <a:rPr lang="it-IT" smtClean="0"/>
              <a:pPr lvl="0"/>
              <a:t>‹N›</a:t>
            </a:fld>
            <a:endParaRPr lang="it-IT"/>
          </a:p>
        </p:txBody>
      </p:sp>
    </p:spTree>
    <p:extLst>
      <p:ext uri="{BB962C8B-B14F-4D97-AF65-F5344CB8AC3E}">
        <p14:creationId xmlns:p14="http://schemas.microsoft.com/office/powerpoint/2010/main" val="130746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5" name="Immagine 4" descr="2.jpg"/>
          <p:cNvPicPr>
            <a:picLocks noChangeAspect="1"/>
          </p:cNvPicPr>
          <p:nvPr/>
        </p:nvPicPr>
        <p:blipFill>
          <a:blip r:embed="rId3"/>
          <a:stretch>
            <a:fillRect/>
          </a:stretch>
        </p:blipFill>
        <p:spPr>
          <a:xfrm>
            <a:off x="1160482" y="984648"/>
            <a:ext cx="7700367" cy="5548794"/>
          </a:xfrm>
          <a:prstGeom prst="rect">
            <a:avLst/>
          </a:prstGeom>
        </p:spPr>
      </p:pic>
      <p:sp>
        <p:nvSpPr>
          <p:cNvPr id="3" name="Rettangolo 4"/>
          <p:cNvSpPr/>
          <p:nvPr/>
        </p:nvSpPr>
        <p:spPr>
          <a:xfrm rot="20092083">
            <a:off x="1380317" y="2501575"/>
            <a:ext cx="7381008" cy="2554143"/>
          </a:xfrm>
          <a:prstGeom prst="rect">
            <a:avLst/>
          </a:prstGeom>
          <a:noFill/>
          <a:ln cap="flat">
            <a:noFill/>
            <a:prstDash val="solid"/>
          </a:ln>
        </p:spPr>
        <p:txBody>
          <a:bodyPr vert="horz" wrap="square" lIns="91426" tIns="45713" rIns="91426" bIns="45713" anchor="t" anchorCtr="1" compatLnSpc="1">
            <a:spAutoFit/>
          </a:bodyPr>
          <a:lstStyle/>
          <a:p>
            <a:pPr algn="ctr" defTabSz="914217">
              <a:defRPr sz="1800" b="0" i="0" u="none" strike="noStrike" kern="0" cap="none" spc="0" baseline="0">
                <a:solidFill>
                  <a:srgbClr val="000000"/>
                </a:solidFill>
                <a:uFillTx/>
              </a:defRPr>
            </a:pPr>
            <a:r>
              <a:rPr lang="it-IT" sz="7998" b="1" spc="600" dirty="0">
                <a:solidFill>
                  <a:srgbClr val="FF0000"/>
                </a:solidFill>
                <a:latin typeface="Comic Sans MS" pitchFamily="66"/>
              </a:rPr>
              <a:t>In un mondo globale</a:t>
            </a:r>
          </a:p>
        </p:txBody>
      </p:sp>
    </p:spTree>
  </p:cSld>
  <p:clrMapOvr>
    <a:masterClrMapping/>
  </p:clrMapOvr>
  <mc:AlternateContent xmlns:mc="http://schemas.openxmlformats.org/markup-compatibility/2006" xmlns:p14="http://schemas.microsoft.com/office/powerpoint/2010/main">
    <mc:Choice Requires="p14">
      <p:transition p14:dur="10"/>
    </mc:Choice>
    <mc:Fallback xmlns="" xmlns:mv="urn:schemas-microsoft-com:mac:vm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3" name="Titolo 2"/>
          <p:cNvSpPr txBox="1">
            <a:spLocks noGrp="1"/>
          </p:cNvSpPr>
          <p:nvPr>
            <p:ph type="title" idx="4294967295"/>
          </p:nvPr>
        </p:nvSpPr>
        <p:spPr>
          <a:xfrm>
            <a:off x="506438" y="327734"/>
            <a:ext cx="8215532" cy="896229"/>
          </a:xfrm>
        </p:spPr>
        <p:txBody>
          <a:bodyPr/>
          <a:lstStyle/>
          <a:p>
            <a:pPr lvl="0"/>
            <a:r>
              <a:rPr lang="it-IT" dirty="0">
                <a:solidFill>
                  <a:srgbClr val="FF3333"/>
                </a:solidFill>
                <a:effectLst>
                  <a:outerShdw dist="17962" dir="2700000">
                    <a:srgbClr val="000000"/>
                  </a:outerShdw>
                </a:effectLst>
                <a:latin typeface="Cooper Black" pitchFamily="18"/>
              </a:rPr>
              <a:t>Globalizzazione ecologica</a:t>
            </a:r>
          </a:p>
        </p:txBody>
      </p:sp>
      <p:sp>
        <p:nvSpPr>
          <p:cNvPr id="4" name="Segnaposto testo 3"/>
          <p:cNvSpPr txBox="1">
            <a:spLocks noGrp="1"/>
          </p:cNvSpPr>
          <p:nvPr>
            <p:ph type="body" idx="4294967295"/>
          </p:nvPr>
        </p:nvSpPr>
        <p:spPr>
          <a:xfrm>
            <a:off x="4460875" y="1223963"/>
            <a:ext cx="5618163" cy="5599112"/>
          </a:xfrm>
        </p:spPr>
        <p:txBody>
          <a:bodyPr/>
          <a:lstStyle/>
          <a:p>
            <a:pPr marL="0" lvl="0" indent="0" algn="r">
              <a:lnSpc>
                <a:spcPct val="100000"/>
              </a:lnSpc>
              <a:spcBef>
                <a:spcPts val="0"/>
              </a:spcBef>
              <a:buNone/>
            </a:pPr>
            <a:r>
              <a:rPr lang="it-IT" dirty="0">
                <a:latin typeface="Times New Roman" pitchFamily="18"/>
                <a:cs typeface="Times New Roman" pitchFamily="18"/>
              </a:rPr>
              <a:t>Il problema ecologico consiste principalmente nel fatto che l’ambiente, non essendo direttamente legato alla logica del profitto, non viene sottoposto ad alcun controllo che si opponga alla sua distruzione. La concorrenza e il mercato per fornire all’umanità il cibo </a:t>
            </a:r>
            <a:r>
              <a:rPr lang="it-IT" dirty="0" smtClean="0">
                <a:latin typeface="Times New Roman" pitchFamily="18"/>
                <a:cs typeface="Times New Roman" pitchFamily="18"/>
              </a:rPr>
              <a:t>e </a:t>
            </a:r>
            <a:r>
              <a:rPr lang="it-IT" dirty="0">
                <a:latin typeface="Times New Roman" pitchFamily="18"/>
                <a:cs typeface="Times New Roman" pitchFamily="18"/>
              </a:rPr>
              <a:t>migliori condizioni di vita causano gravi danni all’ambiente.</a:t>
            </a:r>
          </a:p>
        </p:txBody>
      </p:sp>
      <p:pic>
        <p:nvPicPr>
          <p:cNvPr id="5" name="Immagine 4" descr="11.jpg"/>
          <p:cNvPicPr>
            <a:picLocks noChangeAspect="1"/>
          </p:cNvPicPr>
          <p:nvPr/>
        </p:nvPicPr>
        <p:blipFill>
          <a:blip r:embed="rId3"/>
          <a:stretch>
            <a:fillRect/>
          </a:stretch>
        </p:blipFill>
        <p:spPr>
          <a:xfrm>
            <a:off x="-1" y="1469838"/>
            <a:ext cx="4686877" cy="3908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62620" y="4023321"/>
            <a:ext cx="9226953" cy="3108053"/>
          </a:xfrm>
          <a:prstGeom prst="rect">
            <a:avLst/>
          </a:prstGeom>
          <a:noFill/>
        </p:spPr>
        <p:txBody>
          <a:bodyPr wrap="square" rtlCol="0">
            <a:spAutoFit/>
          </a:bodyPr>
          <a:lstStyle/>
          <a:p>
            <a:r>
              <a:rPr lang="it-IT" sz="2799" dirty="0">
                <a:latin typeface="Times New Roman" panose="02020603050405020304" pitchFamily="18" charset="0"/>
                <a:cs typeface="Times New Roman" panose="02020603050405020304" pitchFamily="18" charset="0"/>
              </a:rPr>
              <a:t>L’industria e i commerci attuali hanno bisogno di immense quantità di minerali, di acqua dolce, di energie. La crescita della produzione energetica e dei consumi provoca crescenti manomissioni volontarie o apparentemente involontarie all’ambiente naturale. Si rende pertanto necessario utilizzare energie alternative per difendere di più la natura e soprattutto la salute dell’uomo.</a:t>
            </a:r>
          </a:p>
        </p:txBody>
      </p:sp>
      <p:pic>
        <p:nvPicPr>
          <p:cNvPr id="4" name="Immagine 3" descr="12.jpg"/>
          <p:cNvPicPr>
            <a:picLocks noChangeAspect="1"/>
          </p:cNvPicPr>
          <p:nvPr/>
        </p:nvPicPr>
        <p:blipFill>
          <a:blip r:embed="rId2"/>
          <a:stretch>
            <a:fillRect/>
          </a:stretch>
        </p:blipFill>
        <p:spPr>
          <a:xfrm>
            <a:off x="1348437" y="433058"/>
            <a:ext cx="7155695" cy="3296342"/>
          </a:xfrm>
          <a:prstGeom prst="rect">
            <a:avLst/>
          </a:prstGeom>
        </p:spPr>
      </p:pic>
    </p:spTree>
    <p:extLst>
      <p:ext uri="{BB962C8B-B14F-4D97-AF65-F5344CB8AC3E}">
        <p14:creationId xmlns:p14="http://schemas.microsoft.com/office/powerpoint/2010/main" val="83099194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745588" y="139897"/>
            <a:ext cx="9070975" cy="690098"/>
          </a:xfrm>
        </p:spPr>
        <p:txBody>
          <a:bodyPr>
            <a:normAutofit fontScale="90000"/>
          </a:bodyPr>
          <a:lstStyle/>
          <a:p>
            <a:pPr lvl="0"/>
            <a:r>
              <a:rPr lang="it-IT" dirty="0">
                <a:solidFill>
                  <a:srgbClr val="FF3333"/>
                </a:solidFill>
                <a:effectLst>
                  <a:outerShdw dist="17962" dir="2700000">
                    <a:srgbClr val="000000"/>
                  </a:outerShdw>
                </a:effectLst>
                <a:latin typeface="Cooper Black" pitchFamily="18"/>
              </a:rPr>
              <a:t>Globalizzazione culturale</a:t>
            </a:r>
          </a:p>
        </p:txBody>
      </p:sp>
      <p:sp>
        <p:nvSpPr>
          <p:cNvPr id="3" name="Segnaposto testo 2"/>
          <p:cNvSpPr txBox="1">
            <a:spLocks noGrp="1"/>
          </p:cNvSpPr>
          <p:nvPr>
            <p:ph type="body" idx="4294967295"/>
          </p:nvPr>
        </p:nvSpPr>
        <p:spPr>
          <a:xfrm>
            <a:off x="508024" y="4548872"/>
            <a:ext cx="9308539" cy="2358365"/>
          </a:xfrm>
        </p:spPr>
        <p:txBody>
          <a:bodyPr>
            <a:noAutofit/>
          </a:bodyPr>
          <a:lstStyle/>
          <a:p>
            <a:pPr marL="0" lvl="0" indent="0">
              <a:lnSpc>
                <a:spcPct val="100000"/>
              </a:lnSpc>
              <a:spcBef>
                <a:spcPts val="0"/>
              </a:spcBef>
              <a:buNone/>
            </a:pPr>
            <a:r>
              <a:rPr lang="it-IT" sz="2800" dirty="0">
                <a:latin typeface="Times New Roman" pitchFamily="18"/>
                <a:cs typeface="Times New Roman" pitchFamily="18"/>
              </a:rPr>
              <a:t>La globalizzazione culturale dà frutti positivi se i popoli riescono a integrarsi  mantenendo la propria identità culturale. Se invece la cultura viene imposta dai Paesi maggiormente industrializzati si creano disuguaglianze sociali e politiche che non possono fare altro che sfociare in conflitti etnici e religiosi.</a:t>
            </a:r>
          </a:p>
        </p:txBody>
      </p:sp>
      <p:pic>
        <p:nvPicPr>
          <p:cNvPr id="5" name="Immagine 4" descr="13.jpg"/>
          <p:cNvPicPr>
            <a:picLocks noChangeAspect="1"/>
          </p:cNvPicPr>
          <p:nvPr/>
        </p:nvPicPr>
        <p:blipFill>
          <a:blip r:embed="rId3"/>
          <a:stretch>
            <a:fillRect/>
          </a:stretch>
        </p:blipFill>
        <p:spPr>
          <a:xfrm>
            <a:off x="1939736" y="868086"/>
            <a:ext cx="5678934" cy="33732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3" name="Titolo 2"/>
          <p:cNvSpPr txBox="1">
            <a:spLocks noGrp="1"/>
          </p:cNvSpPr>
          <p:nvPr>
            <p:ph type="title" idx="4294967295"/>
          </p:nvPr>
        </p:nvSpPr>
        <p:spPr>
          <a:xfrm>
            <a:off x="757916" y="116404"/>
            <a:ext cx="9069388" cy="676275"/>
          </a:xfrm>
        </p:spPr>
        <p:txBody>
          <a:bodyPr>
            <a:spAutoFit/>
          </a:bodyPr>
          <a:lstStyle/>
          <a:p>
            <a:pPr lvl="0"/>
            <a:r>
              <a:rPr lang="it-IT" dirty="0">
                <a:solidFill>
                  <a:srgbClr val="FF3333"/>
                </a:solidFill>
                <a:effectLst>
                  <a:outerShdw dist="17962" dir="2700000">
                    <a:srgbClr val="000000"/>
                  </a:outerShdw>
                </a:effectLst>
                <a:latin typeface="Cooper Black" pitchFamily="18"/>
              </a:rPr>
              <a:t>Globalizzazione religiosa</a:t>
            </a:r>
          </a:p>
        </p:txBody>
      </p:sp>
      <p:sp>
        <p:nvSpPr>
          <p:cNvPr id="4" name="CasellaDiTesto 3"/>
          <p:cNvSpPr txBox="1"/>
          <p:nvPr/>
        </p:nvSpPr>
        <p:spPr>
          <a:xfrm>
            <a:off x="150256" y="4127977"/>
            <a:ext cx="9677048" cy="3099595"/>
          </a:xfrm>
          <a:prstGeom prst="rect">
            <a:avLst/>
          </a:prstGeom>
          <a:noFill/>
          <a:ln cap="flat">
            <a:noFill/>
          </a:ln>
        </p:spPr>
        <p:txBody>
          <a:bodyPr vert="horz" wrap="none" lIns="89990" tIns="44990" rIns="89990" bIns="44990" anchor="t" anchorCtr="0" compatLnSpc="0">
            <a:noAutofit/>
          </a:bodyPr>
          <a:lstStyle/>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La libertà religiosa, intesa come libertà di fede e non solo di </a:t>
            </a:r>
          </a:p>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religione, è fondamentale per garantire all’io la propria individualità, </a:t>
            </a:r>
          </a:p>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in grado di contraddistinguerci per storia, cultura e tradizioni. </a:t>
            </a:r>
          </a:p>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La religiosità se da una parte afferma che l’uomo è alla continua </a:t>
            </a:r>
          </a:p>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ricerca di una risposta di senso alle sue domande, dall’altra spinge </a:t>
            </a:r>
          </a:p>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i cristiani ad essere sempre più testimoni con le parole e le opere </a:t>
            </a:r>
          </a:p>
          <a:p>
            <a:pPr defTabSz="914217" hangingPunct="0">
              <a:defRPr sz="3200" b="0" i="0" u="none" strike="noStrike" kern="0" cap="none" spc="0" baseline="0">
                <a:solidFill>
                  <a:srgbClr val="000000"/>
                </a:solidFill>
                <a:uFillTx/>
              </a:defRPr>
            </a:pPr>
            <a:r>
              <a:rPr lang="it-IT" sz="2799" dirty="0">
                <a:solidFill>
                  <a:srgbClr val="000000"/>
                </a:solidFill>
                <a:latin typeface="Times New Roman" pitchFamily="18"/>
                <a:ea typeface="Microsoft YaHei" pitchFamily="2"/>
                <a:cs typeface="Times New Roman" pitchFamily="18"/>
              </a:rPr>
              <a:t>di quella fede che dura da oltre duemila anni </a:t>
            </a:r>
          </a:p>
        </p:txBody>
      </p:sp>
      <p:pic>
        <p:nvPicPr>
          <p:cNvPr id="6" name="Immagine 5" descr="14.jpg"/>
          <p:cNvPicPr>
            <a:picLocks noChangeAspect="1"/>
          </p:cNvPicPr>
          <p:nvPr/>
        </p:nvPicPr>
        <p:blipFill>
          <a:blip r:embed="rId3"/>
          <a:stretch>
            <a:fillRect/>
          </a:stretch>
        </p:blipFill>
        <p:spPr>
          <a:xfrm>
            <a:off x="801315" y="998920"/>
            <a:ext cx="8473326" cy="2911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18180" y="384622"/>
            <a:ext cx="9070975" cy="676275"/>
          </a:xfrm>
        </p:spPr>
        <p:txBody>
          <a:bodyPr>
            <a:spAutoFit/>
          </a:bodyPr>
          <a:lstStyle/>
          <a:p>
            <a:pPr lvl="0"/>
            <a:r>
              <a:rPr lang="it-IT" dirty="0">
                <a:solidFill>
                  <a:srgbClr val="FF3333"/>
                </a:solidFill>
                <a:effectLst>
                  <a:outerShdw dist="17962" dir="2700000">
                    <a:srgbClr val="000000"/>
                  </a:outerShdw>
                </a:effectLst>
                <a:latin typeface="Cooper Black" pitchFamily="18"/>
              </a:rPr>
              <a:t>Globalizzazione politica</a:t>
            </a:r>
          </a:p>
        </p:txBody>
      </p:sp>
      <p:sp>
        <p:nvSpPr>
          <p:cNvPr id="3" name="Segnaposto testo 2"/>
          <p:cNvSpPr txBox="1">
            <a:spLocks noGrp="1"/>
          </p:cNvSpPr>
          <p:nvPr>
            <p:ph type="body" idx="4294967295"/>
          </p:nvPr>
        </p:nvSpPr>
        <p:spPr>
          <a:xfrm>
            <a:off x="485135" y="4099316"/>
            <a:ext cx="9070975" cy="3003550"/>
          </a:xfrm>
        </p:spPr>
        <p:txBody>
          <a:bodyPr/>
          <a:lstStyle/>
          <a:p>
            <a:pPr marL="0" indent="0" algn="just">
              <a:lnSpc>
                <a:spcPct val="100000"/>
              </a:lnSpc>
              <a:spcBef>
                <a:spcPts val="0"/>
              </a:spcBef>
              <a:spcAft>
                <a:spcPts val="0"/>
              </a:spcAft>
              <a:buNone/>
            </a:pPr>
            <a:r>
              <a:rPr lang="it-IT" dirty="0" smtClean="0"/>
              <a:t>La globalizzazione politica si manifesta soprattutto</a:t>
            </a:r>
          </a:p>
          <a:p>
            <a:pPr marL="0" indent="0" algn="just">
              <a:lnSpc>
                <a:spcPct val="100000"/>
              </a:lnSpc>
              <a:spcBef>
                <a:spcPts val="0"/>
              </a:spcBef>
              <a:spcAft>
                <a:spcPts val="0"/>
              </a:spcAft>
              <a:buNone/>
            </a:pPr>
            <a:r>
              <a:rPr lang="it-IT" dirty="0" smtClean="0"/>
              <a:t>attraverso una perdita di potere dello Stato nazionale. Uno Stato non è più realmente sovrano all’interno dei propri confini, ma certe decisioni, che pesano sui cittadini di un determinato Paese, sono in realtà transnazionali.</a:t>
            </a:r>
            <a:endParaRPr lang="it-IT" dirty="0"/>
          </a:p>
        </p:txBody>
      </p:sp>
      <p:pic>
        <p:nvPicPr>
          <p:cNvPr id="5" name="Immagine 4" descr="15.jpg"/>
          <p:cNvPicPr>
            <a:picLocks noChangeAspect="1"/>
          </p:cNvPicPr>
          <p:nvPr/>
        </p:nvPicPr>
        <p:blipFill>
          <a:blip r:embed="rId3"/>
          <a:stretch>
            <a:fillRect/>
          </a:stretch>
        </p:blipFill>
        <p:spPr>
          <a:xfrm>
            <a:off x="485135" y="1390646"/>
            <a:ext cx="9337067" cy="2443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3" name="CasellaDiTesto 2"/>
          <p:cNvSpPr txBox="1"/>
          <p:nvPr/>
        </p:nvSpPr>
        <p:spPr>
          <a:xfrm>
            <a:off x="1015273" y="619473"/>
            <a:ext cx="7721943" cy="707771"/>
          </a:xfrm>
          <a:prstGeom prst="rect">
            <a:avLst/>
          </a:prstGeom>
          <a:noFill/>
          <a:ln cap="flat">
            <a:noFill/>
          </a:ln>
        </p:spPr>
        <p:txBody>
          <a:bodyPr vert="horz" wrap="square" lIns="91426" tIns="45713" rIns="91426" bIns="45713" anchor="t" anchorCtr="1" compatLnSpc="1">
            <a:spAutoFit/>
          </a:bodyPr>
          <a:lstStyle/>
          <a:p>
            <a:pPr algn="ctr" defTabSz="914217">
              <a:defRPr sz="1800" b="0" i="0" u="none" strike="noStrike" kern="0" cap="none" spc="0" baseline="0">
                <a:solidFill>
                  <a:srgbClr val="000000"/>
                </a:solidFill>
                <a:uFillTx/>
              </a:defRPr>
            </a:pPr>
            <a:r>
              <a:rPr lang="it-IT" sz="3999" b="1">
                <a:solidFill>
                  <a:srgbClr val="FF0000"/>
                </a:solidFill>
                <a:effectLst>
                  <a:outerShdw dist="38096" dir="2700000">
                    <a:srgbClr val="000000"/>
                  </a:outerShdw>
                </a:effectLst>
                <a:latin typeface="Times New Roman" pitchFamily="18"/>
                <a:cs typeface="Times New Roman" pitchFamily="18"/>
              </a:rPr>
              <a:t>Divario fra nord e sud del mondo</a:t>
            </a:r>
          </a:p>
        </p:txBody>
      </p:sp>
      <p:pic>
        <p:nvPicPr>
          <p:cNvPr id="4" name="Immagine 3" descr="16.jpg"/>
          <p:cNvPicPr>
            <a:picLocks noChangeAspect="1"/>
          </p:cNvPicPr>
          <p:nvPr/>
        </p:nvPicPr>
        <p:blipFill>
          <a:blip r:embed="rId2"/>
          <a:stretch>
            <a:fillRect/>
          </a:stretch>
        </p:blipFill>
        <p:spPr>
          <a:xfrm>
            <a:off x="1015273" y="1905083"/>
            <a:ext cx="7904848" cy="4804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Rettangolo 2"/>
          <p:cNvSpPr/>
          <p:nvPr/>
        </p:nvSpPr>
        <p:spPr>
          <a:xfrm>
            <a:off x="281314" y="4748917"/>
            <a:ext cx="9522324" cy="2677233"/>
          </a:xfrm>
          <a:prstGeom prst="rect">
            <a:avLst/>
          </a:prstGeom>
          <a:noFill/>
          <a:ln cap="flat">
            <a:noFill/>
            <a:prstDash val="solid"/>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2400" dirty="0">
                <a:solidFill>
                  <a:srgbClr val="000000"/>
                </a:solidFill>
                <a:latin typeface="Times New Roman" pitchFamily="18"/>
                <a:cs typeface="Times New Roman" pitchFamily="18"/>
              </a:rPr>
              <a:t>I Paesi poveri sono tutti quelli che in passato sono stati colonizzati. In questi Paesi c’è stata una colonizzazione di puro sfruttamento, la quale ha portato i Paesi al sottosviluppo. Questi Paesi sono quelli dell’America del Sud, dell’Africa e dell’Asia, mentre i Paesi ricchi sono rappresentati da America del Nord, Europa occidentale, Giappone e Australia. Nel mondo al giorno d’oggi, la differenza fra Paesi ricchi e Paesi poveri, invece di diminuire, aumenta.</a:t>
            </a:r>
          </a:p>
        </p:txBody>
      </p:sp>
      <p:pic>
        <p:nvPicPr>
          <p:cNvPr id="4" name="Immagine 3" descr="17.jpg"/>
          <p:cNvPicPr>
            <a:picLocks noChangeAspect="1"/>
          </p:cNvPicPr>
          <p:nvPr/>
        </p:nvPicPr>
        <p:blipFill>
          <a:blip r:embed="rId2"/>
          <a:stretch>
            <a:fillRect/>
          </a:stretch>
        </p:blipFill>
        <p:spPr>
          <a:xfrm>
            <a:off x="1926272" y="300194"/>
            <a:ext cx="6321024" cy="4453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3" name="Rettangolo 2"/>
          <p:cNvSpPr/>
          <p:nvPr/>
        </p:nvSpPr>
        <p:spPr>
          <a:xfrm>
            <a:off x="185682" y="4552647"/>
            <a:ext cx="9893356" cy="2800329"/>
          </a:xfrm>
          <a:prstGeom prst="rect">
            <a:avLst/>
          </a:prstGeom>
          <a:noFill/>
          <a:ln cap="flat">
            <a:noFill/>
            <a:prstDash val="solid"/>
          </a:ln>
        </p:spPr>
        <p:txBody>
          <a:bodyPr vert="horz" wrap="square" lIns="91426" tIns="45713" rIns="91426" bIns="45713" anchor="t" anchorCtr="0" compatLnSpc="1">
            <a:spAutoFit/>
          </a:bodyPr>
          <a:lstStyle/>
          <a:p>
            <a:pPr algn="just" defTabSz="914217">
              <a:defRPr sz="1800" b="0" i="0" u="none" strike="noStrike" kern="0" cap="none" spc="0" baseline="0">
                <a:solidFill>
                  <a:srgbClr val="000000"/>
                </a:solidFill>
                <a:uFillTx/>
              </a:defRPr>
            </a:pPr>
            <a:r>
              <a:rPr lang="it-IT" sz="2200" dirty="0">
                <a:solidFill>
                  <a:srgbClr val="000000"/>
                </a:solidFill>
                <a:latin typeface="Times New Roman" pitchFamily="18"/>
                <a:cs typeface="Times New Roman" pitchFamily="18"/>
              </a:rPr>
              <a:t>I Paesi  poveri, appartenenti al Terzo Mondo, sono caratterizzati da un’economia arretrata sia per motivi interni, come la mancanza di risorse, sia per motivi esterni, come lo sfruttamento coloniale. Inoltre denutrizione, analfabetismo, carestie, altissimo tasso di mortalità sono sempre stati i drammi quotidiani, a cui non è ancora stata trovata una soluzione totale. Nei Paesi sottosviluppati è concentrata la maggior parte della popolazione mondiale e ci sono, quindi, sempre più persone da sfamare e meno risorse da sfruttare. Negli ultimi anni è diminuito il tasso di mortalità e aumentato quello di natalità e, inoltre si è verificata la comparsa di vari tipi di epidemie.</a:t>
            </a:r>
          </a:p>
        </p:txBody>
      </p:sp>
      <p:pic>
        <p:nvPicPr>
          <p:cNvPr id="4" name="Immagine 3" descr="18.jpg"/>
          <p:cNvPicPr>
            <a:picLocks noChangeAspect="1"/>
          </p:cNvPicPr>
          <p:nvPr/>
        </p:nvPicPr>
        <p:blipFill>
          <a:blip r:embed="rId2"/>
          <a:stretch>
            <a:fillRect/>
          </a:stretch>
        </p:blipFill>
        <p:spPr>
          <a:xfrm>
            <a:off x="2083227" y="178469"/>
            <a:ext cx="6164069" cy="4317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3" name="Rettangolo 2"/>
          <p:cNvSpPr/>
          <p:nvPr/>
        </p:nvSpPr>
        <p:spPr>
          <a:xfrm>
            <a:off x="340406" y="5151111"/>
            <a:ext cx="9167857" cy="1938689"/>
          </a:xfrm>
          <a:prstGeom prst="rect">
            <a:avLst/>
          </a:prstGeom>
          <a:noFill/>
          <a:ln cap="flat">
            <a:noFill/>
            <a:prstDash val="solid"/>
          </a:ln>
        </p:spPr>
        <p:txBody>
          <a:bodyPr vert="horz" wrap="square" lIns="91426" tIns="45713" rIns="91426" bIns="45713" anchor="t" anchorCtr="0" compatLnSpc="1">
            <a:spAutoFit/>
          </a:bodyPr>
          <a:lstStyle/>
          <a:p>
            <a:pPr algn="just" defTabSz="914217">
              <a:defRPr sz="1800" b="0" i="0" u="none" strike="noStrike" kern="0" cap="none" spc="0" baseline="0">
                <a:solidFill>
                  <a:srgbClr val="000000"/>
                </a:solidFill>
                <a:uFillTx/>
              </a:defRPr>
            </a:pPr>
            <a:r>
              <a:rPr lang="it-IT" sz="2400" dirty="0">
                <a:solidFill>
                  <a:srgbClr val="000000"/>
                </a:solidFill>
                <a:latin typeface="Times New Roman" pitchFamily="18"/>
                <a:cs typeface="Times New Roman" pitchFamily="18"/>
              </a:rPr>
              <a:t>La divisione ha segnato, fin dall’inizio, i rapporti Nord-Sud del mondo e infatti rappresenta la maggior causa degli squilibri fra questi due Paesi. Si può affermare che la nascita e lo sviluppo dell’impoverimento nel Sud del mondo sono contemporanei alla nascita e allo sviluppo dei rapporti tra Nord e Sud del mondo.</a:t>
            </a:r>
          </a:p>
        </p:txBody>
      </p:sp>
      <p:pic>
        <p:nvPicPr>
          <p:cNvPr id="4" name="Immagine 3" descr="19.jpg"/>
          <p:cNvPicPr>
            <a:picLocks noChangeAspect="1"/>
          </p:cNvPicPr>
          <p:nvPr/>
        </p:nvPicPr>
        <p:blipFill>
          <a:blip r:embed="rId2"/>
          <a:stretch>
            <a:fillRect/>
          </a:stretch>
        </p:blipFill>
        <p:spPr>
          <a:xfrm>
            <a:off x="1555288" y="328216"/>
            <a:ext cx="6934578" cy="4524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0404" y="21568"/>
            <a:ext cx="9554195" cy="2369507"/>
          </a:xfrm>
          <a:prstGeom prst="rect">
            <a:avLst/>
          </a:prstGeom>
        </p:spPr>
        <p:txBody>
          <a:bodyPr wrap="square">
            <a:spAutoFit/>
          </a:bodyPr>
          <a:lstStyle/>
          <a:p>
            <a:r>
              <a:rPr lang="it-IT" sz="3599" b="1" dirty="0">
                <a:solidFill>
                  <a:srgbClr val="FF0000"/>
                </a:solidFill>
                <a:latin typeface="Times New Roman" panose="02020603050405020304" pitchFamily="18" charset="0"/>
                <a:cs typeface="Times New Roman" panose="02020603050405020304" pitchFamily="18" charset="0"/>
              </a:rPr>
              <a:t>“</a:t>
            </a:r>
            <a:r>
              <a:rPr lang="it-IT" sz="3599" b="1" cap="small" dirty="0">
                <a:solidFill>
                  <a:srgbClr val="FF0000"/>
                </a:solidFill>
                <a:latin typeface="Times New Roman" panose="02020603050405020304" pitchFamily="18" charset="0"/>
                <a:cs typeface="Times New Roman" panose="02020603050405020304" pitchFamily="18" charset="0"/>
              </a:rPr>
              <a:t>globalizzazione dell’indifferenza</a:t>
            </a:r>
            <a:r>
              <a:rPr lang="it-IT" sz="3599" b="1" dirty="0">
                <a:solidFill>
                  <a:srgbClr val="FF0000"/>
                </a:solidFill>
                <a:latin typeface="Times New Roman" panose="02020603050405020304" pitchFamily="18" charset="0"/>
                <a:cs typeface="Times New Roman" panose="02020603050405020304" pitchFamily="18" charset="0"/>
              </a:rPr>
              <a:t>” </a:t>
            </a:r>
          </a:p>
          <a:p>
            <a:r>
              <a:rPr lang="it-IT" sz="2799" dirty="0">
                <a:latin typeface="Times New Roman" panose="02020603050405020304" pitchFamily="18" charset="0"/>
                <a:cs typeface="Times New Roman" panose="02020603050405020304" pitchFamily="18" charset="0"/>
              </a:rPr>
              <a:t>Termine usato spesso da papa Francesco per invitare a sanare le perduranti situazioni di ingiustizia e grave squilibrio sociale. L’indifferenza, dice il Papa, «costituisce una seria minaccia per la famiglia umana e per la pace»</a:t>
            </a:r>
          </a:p>
        </p:txBody>
      </p:sp>
      <p:pic>
        <p:nvPicPr>
          <p:cNvPr id="5" name="Immagine 4" descr="20.jpg"/>
          <p:cNvPicPr>
            <a:picLocks noChangeAspect="1"/>
          </p:cNvPicPr>
          <p:nvPr/>
        </p:nvPicPr>
        <p:blipFill>
          <a:blip r:embed="rId2"/>
          <a:stretch>
            <a:fillRect/>
          </a:stretch>
        </p:blipFill>
        <p:spPr>
          <a:xfrm>
            <a:off x="1747533" y="2618323"/>
            <a:ext cx="6615997" cy="4602433"/>
          </a:xfrm>
          <a:prstGeom prst="rect">
            <a:avLst/>
          </a:prstGeom>
        </p:spPr>
      </p:pic>
    </p:spTree>
    <p:extLst>
      <p:ext uri="{BB962C8B-B14F-4D97-AF65-F5344CB8AC3E}">
        <p14:creationId xmlns:p14="http://schemas.microsoft.com/office/powerpoint/2010/main" val="8982714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CasellaDiTesto 1"/>
          <p:cNvSpPr txBox="1"/>
          <p:nvPr/>
        </p:nvSpPr>
        <p:spPr>
          <a:xfrm>
            <a:off x="731406" y="312283"/>
            <a:ext cx="4797667" cy="6554612"/>
          </a:xfrm>
          <a:prstGeom prst="rect">
            <a:avLst/>
          </a:prstGeom>
          <a:noFill/>
          <a:ln cap="flat">
            <a:noFill/>
          </a:ln>
        </p:spPr>
        <p:txBody>
          <a:bodyPr vert="horz" wrap="square" lIns="91426" tIns="45713" rIns="91426" bIns="45713" anchor="t" anchorCtr="0" compatLnSpc="1">
            <a:spAutoFit/>
          </a:bodyPr>
          <a:lstStyle/>
          <a:p>
            <a:pPr algn="just" defTabSz="914217">
              <a:defRPr sz="1800" b="0" i="0" u="none" strike="noStrike" kern="0" cap="none" spc="0" baseline="0">
                <a:solidFill>
                  <a:srgbClr val="000000"/>
                </a:solidFill>
                <a:uFillTx/>
              </a:defRPr>
            </a:pPr>
            <a:r>
              <a:rPr lang="it-IT" sz="2799" dirty="0">
                <a:solidFill>
                  <a:srgbClr val="000000"/>
                </a:solidFill>
                <a:latin typeface="Times New Roman" pitchFamily="18"/>
                <a:cs typeface="Times New Roman" pitchFamily="18"/>
              </a:rPr>
              <a:t>La globalizzazione è un processo economico per il quale mercati, produzioni, consumi e anche modi di vivere e di pensare divengono connessi su scala mondiale, grazie ad un continuo flusso di scambi che li rende interdipendenti e tende a unificarli. </a:t>
            </a:r>
          </a:p>
          <a:p>
            <a:pPr algn="just" defTabSz="914217">
              <a:defRPr sz="1800" b="0" i="0" u="none" strike="noStrike" kern="0" cap="none" spc="0" baseline="0">
                <a:solidFill>
                  <a:srgbClr val="000000"/>
                </a:solidFill>
                <a:uFillTx/>
              </a:defRPr>
            </a:pPr>
            <a:r>
              <a:rPr lang="it-IT" sz="2799" dirty="0">
                <a:solidFill>
                  <a:srgbClr val="000000"/>
                </a:solidFill>
                <a:latin typeface="Times New Roman" pitchFamily="18"/>
                <a:cs typeface="Times New Roman" pitchFamily="18"/>
              </a:rPr>
              <a:t>È frutto di un processo che dura da tempo e negli ultimi trent’anni ha avuto una forte accelerazione in concomitanza con la terza rivoluzione industriale.</a:t>
            </a:r>
          </a:p>
        </p:txBody>
      </p:sp>
      <p:pic>
        <p:nvPicPr>
          <p:cNvPr id="5" name="Immagine 4" descr="3.jpg"/>
          <p:cNvPicPr>
            <a:picLocks noChangeAspect="1"/>
          </p:cNvPicPr>
          <p:nvPr/>
        </p:nvPicPr>
        <p:blipFill>
          <a:blip r:embed="rId2"/>
          <a:stretch>
            <a:fillRect/>
          </a:stretch>
        </p:blipFill>
        <p:spPr>
          <a:xfrm>
            <a:off x="5565828" y="1897674"/>
            <a:ext cx="4174006" cy="4174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04752" y="384091"/>
            <a:ext cx="9418289" cy="2384892"/>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Triplice l’appello del Papa ai governi</a:t>
            </a:r>
            <a:r>
              <a:rPr lang="it-IT" sz="2400" dirty="0">
                <a:latin typeface="Times New Roman" panose="02020603050405020304" pitchFamily="18" charset="0"/>
                <a:cs typeface="Times New Roman" panose="02020603050405020304" pitchFamily="18" charset="0"/>
              </a:rPr>
              <a:t> del mondo:</a:t>
            </a:r>
          </a:p>
          <a:p>
            <a:pPr marL="342831" indent="-342831">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ad astenersi dal trascinare gli altri popoli in conflitti o guerre che ne distruggono non solo le ricchezze materiali, culturali e sociali, ma anche, e per lungo tempo, l’integrità morale e spirituale; </a:t>
            </a:r>
          </a:p>
          <a:p>
            <a:pPr marL="342831" indent="-342831">
              <a:spcBef>
                <a:spcPts val="600"/>
              </a:spcBef>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alla cancellazione o alla gestione sostenibile del debito internazionale degli Stati più poveri; </a:t>
            </a:r>
          </a:p>
        </p:txBody>
      </p:sp>
      <p:sp>
        <p:nvSpPr>
          <p:cNvPr id="7" name="CasellaDiTesto 6"/>
          <p:cNvSpPr txBox="1"/>
          <p:nvPr/>
        </p:nvSpPr>
        <p:spPr>
          <a:xfrm>
            <a:off x="259013" y="2768983"/>
            <a:ext cx="3831168" cy="3785056"/>
          </a:xfrm>
          <a:prstGeom prst="rect">
            <a:avLst/>
          </a:prstGeom>
          <a:noFill/>
        </p:spPr>
        <p:txBody>
          <a:bodyPr wrap="square" rtlCol="0">
            <a:spAutoFit/>
          </a:bodyPr>
          <a:lstStyle/>
          <a:p>
            <a:pPr marL="342831" indent="-342831">
              <a:spcBef>
                <a:spcPts val="600"/>
              </a:spcBef>
              <a:buFont typeface="Arial" panose="020B0604020202020204" pitchFamily="34" charset="0"/>
              <a:buChar char="•"/>
            </a:pPr>
            <a:r>
              <a:rPr lang="it-IT" sz="2400" dirty="0">
                <a:latin typeface="Times New Roman" panose="02020603050405020304" pitchFamily="18" charset="0"/>
                <a:cs typeface="Times New Roman" panose="02020603050405020304" pitchFamily="18" charset="0"/>
              </a:rPr>
              <a:t>all’adozione di politiche di cooperazione che, anziché piegarsi alla dittatura di alcune ideologie, siano rispettose dei valori delle popolazioni locali e che, in ogni caso, non siano lesive diritto fondamentale e inalienabile dei nascituri alla vita».</a:t>
            </a:r>
          </a:p>
        </p:txBody>
      </p:sp>
      <p:pic>
        <p:nvPicPr>
          <p:cNvPr id="6" name="Immagine 5" descr="21.jpg"/>
          <p:cNvPicPr>
            <a:picLocks noChangeAspect="1"/>
          </p:cNvPicPr>
          <p:nvPr/>
        </p:nvPicPr>
        <p:blipFill>
          <a:blip r:embed="rId2"/>
          <a:stretch>
            <a:fillRect/>
          </a:stretch>
        </p:blipFill>
        <p:spPr>
          <a:xfrm>
            <a:off x="4164727" y="2511566"/>
            <a:ext cx="5662904" cy="4127201"/>
          </a:xfrm>
          <a:prstGeom prst="rect">
            <a:avLst/>
          </a:prstGeom>
        </p:spPr>
      </p:pic>
    </p:spTree>
    <p:extLst>
      <p:ext uri="{BB962C8B-B14F-4D97-AF65-F5344CB8AC3E}">
        <p14:creationId xmlns:p14="http://schemas.microsoft.com/office/powerpoint/2010/main" val="24356251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CasellaDiTesto 1"/>
          <p:cNvSpPr txBox="1"/>
          <p:nvPr/>
        </p:nvSpPr>
        <p:spPr>
          <a:xfrm>
            <a:off x="611850" y="675818"/>
            <a:ext cx="9142560" cy="5693468"/>
          </a:xfrm>
          <a:prstGeom prst="rect">
            <a:avLst/>
          </a:prstGeom>
          <a:noFill/>
          <a:ln cap="flat">
            <a:noFill/>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3600" dirty="0">
                <a:solidFill>
                  <a:srgbClr val="000000"/>
                </a:solidFill>
                <a:latin typeface="Centaur" pitchFamily="18"/>
                <a:cs typeface="Times New Roman" pitchFamily="18"/>
              </a:rPr>
              <a:t>Noi alunni della classe 3B secondaria dell’IC di Reggiolo abbiamo suddiviso la ricerca sul tema della globalizzazione in tre gruppi tematici:</a:t>
            </a:r>
          </a:p>
          <a:p>
            <a:pPr marL="571386" indent="-571386" defTabSz="914217">
              <a:buSzPct val="100000"/>
              <a:buChar char="-"/>
              <a:defRPr sz="1800" b="0" i="0" u="none" strike="noStrike" kern="0" cap="none" spc="0" baseline="0">
                <a:solidFill>
                  <a:srgbClr val="000000"/>
                </a:solidFill>
                <a:uFillTx/>
              </a:defRPr>
            </a:pPr>
            <a:r>
              <a:rPr lang="it-IT" sz="3600" dirty="0">
                <a:solidFill>
                  <a:srgbClr val="000000"/>
                </a:solidFill>
                <a:latin typeface="Centaur" pitchFamily="18"/>
                <a:cs typeface="Times New Roman" pitchFamily="18"/>
              </a:rPr>
              <a:t>Globalizzazione in generale</a:t>
            </a:r>
          </a:p>
          <a:p>
            <a:pPr marL="571386" indent="-571386" defTabSz="914217">
              <a:buSzPct val="100000"/>
              <a:buChar char="-"/>
              <a:defRPr sz="1800" b="0" i="0" u="none" strike="noStrike" kern="0" cap="none" spc="0" baseline="0">
                <a:solidFill>
                  <a:srgbClr val="000000"/>
                </a:solidFill>
                <a:uFillTx/>
              </a:defRPr>
            </a:pPr>
            <a:r>
              <a:rPr lang="it-IT" sz="3600" dirty="0">
                <a:solidFill>
                  <a:srgbClr val="000000"/>
                </a:solidFill>
                <a:latin typeface="Centaur" pitchFamily="18"/>
                <a:cs typeface="Times New Roman" pitchFamily="18"/>
              </a:rPr>
              <a:t>Le diverse globalizzazioni</a:t>
            </a:r>
          </a:p>
          <a:p>
            <a:pPr marL="571386" indent="-571386" defTabSz="914217">
              <a:buSzPct val="100000"/>
              <a:buChar char="-"/>
              <a:defRPr sz="1800" b="0" i="0" u="none" strike="noStrike" kern="0" cap="none" spc="0" baseline="0">
                <a:solidFill>
                  <a:srgbClr val="000000"/>
                </a:solidFill>
                <a:uFillTx/>
              </a:defRPr>
            </a:pPr>
            <a:r>
              <a:rPr lang="it-IT" sz="3600" dirty="0">
                <a:solidFill>
                  <a:srgbClr val="000000"/>
                </a:solidFill>
                <a:latin typeface="Centaur" pitchFamily="18"/>
                <a:cs typeface="Times New Roman" pitchFamily="18"/>
              </a:rPr>
              <a:t>Differenze tra Nord e Sud </a:t>
            </a:r>
          </a:p>
          <a:p>
            <a:pPr defTabSz="914217">
              <a:defRPr sz="1800" b="0" i="0" u="none" strike="noStrike" kern="0" cap="none" spc="0" baseline="0">
                <a:solidFill>
                  <a:srgbClr val="000000"/>
                </a:solidFill>
                <a:uFillTx/>
              </a:defRPr>
            </a:pPr>
            <a:r>
              <a:rPr lang="it-IT" sz="3600" dirty="0">
                <a:solidFill>
                  <a:srgbClr val="000000"/>
                </a:solidFill>
                <a:latin typeface="Centaur" pitchFamily="18"/>
                <a:cs typeface="Times New Roman" pitchFamily="18"/>
              </a:rPr>
              <a:t>Questa presentazione riporta la sintesi del lavoro presentato su cartelloni</a:t>
            </a:r>
            <a:r>
              <a:rPr lang="it-IT" sz="3999" dirty="0">
                <a:solidFill>
                  <a:srgbClr val="000000"/>
                </a:solidFill>
                <a:latin typeface="Centaur" pitchFamily="18"/>
                <a:cs typeface="Times New Roman" pitchFamily="18"/>
              </a:rPr>
              <a:t> </a:t>
            </a:r>
            <a:r>
              <a:rPr lang="it-IT" sz="3200" i="1" dirty="0">
                <a:solidFill>
                  <a:srgbClr val="000000"/>
                </a:solidFill>
                <a:latin typeface="Centaur" pitchFamily="18"/>
                <a:cs typeface="Times New Roman" pitchFamily="18"/>
              </a:rPr>
              <a:t>(le ultime due slide sono il contributo dell’insegnante di religione che ci ha aiutato nella realizzazione)</a:t>
            </a:r>
            <a:endParaRPr lang="it-IT" sz="3200" i="1" dirty="0">
              <a:solidFill>
                <a:srgbClr val="000000"/>
              </a:solidFill>
              <a:latin typeface="Book Antiqua" panose="02040602050305030304" pitchFamily="18" charset="0"/>
              <a:cs typeface="Times New Roman" pitchFamily="18"/>
            </a:endParaRPr>
          </a:p>
        </p:txBody>
      </p:sp>
      <p:sp>
        <p:nvSpPr>
          <p:cNvPr id="3" name="CasellaDiTesto 2"/>
          <p:cNvSpPr txBox="1"/>
          <p:nvPr/>
        </p:nvSpPr>
        <p:spPr>
          <a:xfrm>
            <a:off x="316475" y="6470714"/>
            <a:ext cx="9437935" cy="830866"/>
          </a:xfrm>
          <a:prstGeom prst="rect">
            <a:avLst/>
          </a:prstGeom>
          <a:noFill/>
        </p:spPr>
        <p:txBody>
          <a:bodyPr wrap="square" rtlCol="0">
            <a:spAutoFit/>
          </a:bodyPr>
          <a:lstStyle/>
          <a:p>
            <a:pPr lvl="0" algn="ctr">
              <a:defRPr sz="1800" b="0" i="0" u="none" strike="noStrike" kern="0" cap="none" spc="0" baseline="0">
                <a:solidFill>
                  <a:srgbClr val="000000"/>
                </a:solidFill>
                <a:uFillTx/>
              </a:defRPr>
            </a:pPr>
            <a:r>
              <a:rPr lang="it-IT" sz="2400" i="1" dirty="0">
                <a:solidFill>
                  <a:srgbClr val="000000"/>
                </a:solidFill>
                <a:latin typeface="Book Antiqua" panose="02040602050305030304" pitchFamily="18" charset="0"/>
                <a:cs typeface="Times New Roman" pitchFamily="18"/>
              </a:rPr>
              <a:t>Settimana Scolastica della Cooperazione Internazionale allo Sviluppo  </a:t>
            </a:r>
          </a:p>
          <a:p>
            <a:pPr lvl="0" algn="ctr">
              <a:defRPr sz="1800" b="0" i="0" u="none" strike="noStrike" kern="0" cap="none" spc="0" baseline="0">
                <a:solidFill>
                  <a:srgbClr val="000000"/>
                </a:solidFill>
                <a:uFillTx/>
              </a:defRPr>
            </a:pPr>
            <a:r>
              <a:rPr lang="it-IT" sz="2400" i="1" dirty="0">
                <a:solidFill>
                  <a:srgbClr val="000000"/>
                </a:solidFill>
                <a:latin typeface="Book Antiqua" panose="02040602050305030304" pitchFamily="18" charset="0"/>
                <a:cs typeface="Times New Roman" pitchFamily="18"/>
              </a:rPr>
              <a:t>22-28 febbraio 2016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pSp>
        <p:nvGrpSpPr>
          <p:cNvPr id="2" name="Diagramma 4"/>
          <p:cNvGrpSpPr/>
          <p:nvPr/>
        </p:nvGrpSpPr>
        <p:grpSpPr>
          <a:xfrm>
            <a:off x="1003719" y="339686"/>
            <a:ext cx="7977442" cy="6860073"/>
            <a:chOff x="1082055" y="296942"/>
            <a:chExt cx="7978698" cy="6861153"/>
          </a:xfrm>
        </p:grpSpPr>
        <p:sp>
          <p:nvSpPr>
            <p:cNvPr id="3" name="Figura a mano libera 2"/>
            <p:cNvSpPr/>
            <p:nvPr/>
          </p:nvSpPr>
          <p:spPr>
            <a:xfrm>
              <a:off x="7805235" y="4626442"/>
              <a:ext cx="319509" cy="714457"/>
            </a:xfrm>
            <a:custGeom>
              <a:avLst/>
              <a:gdLst>
                <a:gd name="f0" fmla="val w"/>
                <a:gd name="f1" fmla="val h"/>
                <a:gd name="f2" fmla="val 0"/>
                <a:gd name="f3" fmla="val 319514"/>
                <a:gd name="f4" fmla="val 714453"/>
                <a:gd name="f5" fmla="*/ f0 1 319514"/>
                <a:gd name="f6" fmla="*/ f1 1 714453"/>
                <a:gd name="f7" fmla="val f2"/>
                <a:gd name="f8" fmla="val f3"/>
                <a:gd name="f9" fmla="val f4"/>
                <a:gd name="f10" fmla="+- f9 0 f7"/>
                <a:gd name="f11" fmla="+- f8 0 f7"/>
                <a:gd name="f12" fmla="*/ f11 1 319514"/>
                <a:gd name="f13" fmla="*/ f10 1 714453"/>
                <a:gd name="f14" fmla="*/ 0 1 f12"/>
                <a:gd name="f15" fmla="*/ 319514 1 f12"/>
                <a:gd name="f16" fmla="*/ 0 1 f13"/>
                <a:gd name="f17" fmla="*/ 714453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19514" h="714453">
                  <a:moveTo>
                    <a:pt x="f2" y="f2"/>
                  </a:moveTo>
                  <a:lnTo>
                    <a:pt x="f2" y="f4"/>
                  </a:lnTo>
                  <a:lnTo>
                    <a:pt x="f3" y="f4"/>
                  </a:lnTo>
                </a:path>
              </a:pathLst>
            </a:custGeom>
            <a:noFill/>
            <a:ln w="12701" cap="flat">
              <a:solidFill>
                <a:srgbClr val="528CC1"/>
              </a:solidFill>
              <a:prstDash val="solid"/>
              <a:miter/>
            </a:ln>
          </p:spPr>
          <p:txBody>
            <a:bodyPr lIns="0" tIns="0" rIns="0" bIns="0"/>
            <a:lstStyle/>
            <a:p>
              <a:endParaRPr lang="it-IT"/>
            </a:p>
          </p:txBody>
        </p:sp>
        <p:sp>
          <p:nvSpPr>
            <p:cNvPr id="4" name="Figura a mano libera 3"/>
            <p:cNvSpPr/>
            <p:nvPr/>
          </p:nvSpPr>
          <p:spPr>
            <a:xfrm>
              <a:off x="7762844" y="3849861"/>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5" name="Figura a mano libera 4"/>
            <p:cNvSpPr/>
            <p:nvPr/>
          </p:nvSpPr>
          <p:spPr>
            <a:xfrm>
              <a:off x="7762844" y="2747113"/>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6" name="Figura a mano libera 5"/>
            <p:cNvSpPr/>
            <p:nvPr/>
          </p:nvSpPr>
          <p:spPr>
            <a:xfrm>
              <a:off x="5247485" y="1073523"/>
              <a:ext cx="2561078" cy="326998"/>
            </a:xfrm>
            <a:custGeom>
              <a:avLst/>
              <a:gdLst>
                <a:gd name="f0" fmla="val w"/>
                <a:gd name="f1" fmla="val h"/>
                <a:gd name="f2" fmla="val 0"/>
                <a:gd name="f3" fmla="val 2561083"/>
                <a:gd name="f4" fmla="val 327002"/>
                <a:gd name="f5" fmla="val 163920"/>
                <a:gd name="f6" fmla="*/ f0 1 2561083"/>
                <a:gd name="f7" fmla="*/ f1 1 327002"/>
                <a:gd name="f8" fmla="val f2"/>
                <a:gd name="f9" fmla="val f3"/>
                <a:gd name="f10" fmla="val f4"/>
                <a:gd name="f11" fmla="+- f10 0 f8"/>
                <a:gd name="f12" fmla="+- f9 0 f8"/>
                <a:gd name="f13" fmla="*/ f12 1 2561083"/>
                <a:gd name="f14" fmla="*/ f11 1 327002"/>
                <a:gd name="f15" fmla="*/ 0 1 f13"/>
                <a:gd name="f16" fmla="*/ 2561083 1 f13"/>
                <a:gd name="f17" fmla="*/ 0 1 f14"/>
                <a:gd name="f18" fmla="*/ 327002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61083" h="327002">
                  <a:moveTo>
                    <a:pt x="f2" y="f2"/>
                  </a:moveTo>
                  <a:lnTo>
                    <a:pt x="f2" y="f5"/>
                  </a:lnTo>
                  <a:lnTo>
                    <a:pt x="f3" y="f5"/>
                  </a:lnTo>
                  <a:lnTo>
                    <a:pt x="f3" y="f4"/>
                  </a:lnTo>
                </a:path>
              </a:pathLst>
            </a:custGeom>
            <a:noFill/>
            <a:ln w="12701" cap="flat">
              <a:solidFill>
                <a:srgbClr val="477BA9"/>
              </a:solidFill>
              <a:prstDash val="solid"/>
              <a:miter/>
            </a:ln>
          </p:spPr>
          <p:txBody>
            <a:bodyPr lIns="0" tIns="0" rIns="0" bIns="0"/>
            <a:lstStyle/>
            <a:p>
              <a:endParaRPr lang="it-IT"/>
            </a:p>
          </p:txBody>
        </p:sp>
        <p:sp>
          <p:nvSpPr>
            <p:cNvPr id="7" name="Figura a mano libera 6"/>
            <p:cNvSpPr/>
            <p:nvPr/>
          </p:nvSpPr>
          <p:spPr>
            <a:xfrm>
              <a:off x="5124954" y="6055347"/>
              <a:ext cx="319281" cy="714457"/>
            </a:xfrm>
            <a:custGeom>
              <a:avLst/>
              <a:gdLst>
                <a:gd name="f0" fmla="val w"/>
                <a:gd name="f1" fmla="val h"/>
                <a:gd name="f2" fmla="val 0"/>
                <a:gd name="f3" fmla="val 319281"/>
                <a:gd name="f4" fmla="val 714453"/>
                <a:gd name="f5" fmla="*/ f0 1 319281"/>
                <a:gd name="f6" fmla="*/ f1 1 714453"/>
                <a:gd name="f7" fmla="val f2"/>
                <a:gd name="f8" fmla="val f3"/>
                <a:gd name="f9" fmla="val f4"/>
                <a:gd name="f10" fmla="+- f9 0 f7"/>
                <a:gd name="f11" fmla="+- f8 0 f7"/>
                <a:gd name="f12" fmla="*/ f11 1 319281"/>
                <a:gd name="f13" fmla="*/ f10 1 714453"/>
                <a:gd name="f14" fmla="*/ 0 1 f12"/>
                <a:gd name="f15" fmla="*/ 319281 1 f12"/>
                <a:gd name="f16" fmla="*/ 0 1 f13"/>
                <a:gd name="f17" fmla="*/ 714453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19281" h="714453">
                  <a:moveTo>
                    <a:pt x="f2" y="f2"/>
                  </a:moveTo>
                  <a:lnTo>
                    <a:pt x="f2" y="f4"/>
                  </a:lnTo>
                  <a:lnTo>
                    <a:pt x="f3" y="f4"/>
                  </a:lnTo>
                </a:path>
              </a:pathLst>
            </a:custGeom>
            <a:noFill/>
            <a:ln w="12701" cap="flat">
              <a:solidFill>
                <a:srgbClr val="528CC1"/>
              </a:solidFill>
              <a:prstDash val="solid"/>
              <a:miter/>
            </a:ln>
          </p:spPr>
          <p:txBody>
            <a:bodyPr lIns="0" tIns="0" rIns="0" bIns="0"/>
            <a:lstStyle/>
            <a:p>
              <a:endParaRPr lang="it-IT"/>
            </a:p>
          </p:txBody>
        </p:sp>
        <p:sp>
          <p:nvSpPr>
            <p:cNvPr id="8" name="Figura a mano libera 7"/>
            <p:cNvSpPr/>
            <p:nvPr/>
          </p:nvSpPr>
          <p:spPr>
            <a:xfrm>
              <a:off x="5052855" y="4952600"/>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9" name="Figura a mano libera 8"/>
            <p:cNvSpPr/>
            <p:nvPr/>
          </p:nvSpPr>
          <p:spPr>
            <a:xfrm>
              <a:off x="5052855" y="3849861"/>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10" name="Figura a mano libera 9"/>
            <p:cNvSpPr/>
            <p:nvPr/>
          </p:nvSpPr>
          <p:spPr>
            <a:xfrm>
              <a:off x="5052855" y="2747113"/>
              <a:ext cx="91440" cy="326166"/>
            </a:xfrm>
            <a:custGeom>
              <a:avLst/>
              <a:gdLst>
                <a:gd name="f0" fmla="val w"/>
                <a:gd name="f1" fmla="val h"/>
                <a:gd name="f2" fmla="val 0"/>
                <a:gd name="f3" fmla="val 91440"/>
                <a:gd name="f4" fmla="val 326163"/>
                <a:gd name="f5" fmla="val 72108"/>
                <a:gd name="f6" fmla="val 163081"/>
                <a:gd name="f7" fmla="val 45720"/>
                <a:gd name="f8" fmla="*/ f0 1 91440"/>
                <a:gd name="f9" fmla="*/ f1 1 326163"/>
                <a:gd name="f10" fmla="val f2"/>
                <a:gd name="f11" fmla="val f3"/>
                <a:gd name="f12" fmla="val f4"/>
                <a:gd name="f13" fmla="+- f12 0 f10"/>
                <a:gd name="f14" fmla="+- f11 0 f10"/>
                <a:gd name="f15" fmla="*/ f14 1 91440"/>
                <a:gd name="f16" fmla="*/ f13 1 326163"/>
                <a:gd name="f17" fmla="*/ 0 1 f15"/>
                <a:gd name="f18" fmla="*/ 91440 1 f15"/>
                <a:gd name="f19" fmla="*/ 0 1 f16"/>
                <a:gd name="f20" fmla="*/ 326163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1440" h="326163">
                  <a:moveTo>
                    <a:pt x="f5" y="f2"/>
                  </a:moveTo>
                  <a:lnTo>
                    <a:pt x="f5" y="f6"/>
                  </a:lnTo>
                  <a:lnTo>
                    <a:pt x="f7" y="f6"/>
                  </a:lnTo>
                  <a:lnTo>
                    <a:pt x="f7" y="f4"/>
                  </a:lnTo>
                </a:path>
              </a:pathLst>
            </a:custGeom>
            <a:noFill/>
            <a:ln w="12701" cap="flat">
              <a:solidFill>
                <a:srgbClr val="528CC1"/>
              </a:solidFill>
              <a:prstDash val="solid"/>
              <a:miter/>
            </a:ln>
          </p:spPr>
          <p:txBody>
            <a:bodyPr lIns="0" tIns="0" rIns="0" bIns="0"/>
            <a:lstStyle/>
            <a:p>
              <a:endParaRPr lang="it-IT"/>
            </a:p>
          </p:txBody>
        </p:sp>
        <p:sp>
          <p:nvSpPr>
            <p:cNvPr id="11" name="Figura a mano libera 10"/>
            <p:cNvSpPr/>
            <p:nvPr/>
          </p:nvSpPr>
          <p:spPr>
            <a:xfrm>
              <a:off x="5124955" y="1073523"/>
              <a:ext cx="122520" cy="326998"/>
            </a:xfrm>
            <a:custGeom>
              <a:avLst/>
              <a:gdLst>
                <a:gd name="f0" fmla="val w"/>
                <a:gd name="f1" fmla="val h"/>
                <a:gd name="f2" fmla="val 0"/>
                <a:gd name="f3" fmla="val 122521"/>
                <a:gd name="f4" fmla="val 327002"/>
                <a:gd name="f5" fmla="val 163920"/>
                <a:gd name="f6" fmla="*/ f0 1 122521"/>
                <a:gd name="f7" fmla="*/ f1 1 327002"/>
                <a:gd name="f8" fmla="val f2"/>
                <a:gd name="f9" fmla="val f3"/>
                <a:gd name="f10" fmla="val f4"/>
                <a:gd name="f11" fmla="+- f10 0 f8"/>
                <a:gd name="f12" fmla="+- f9 0 f8"/>
                <a:gd name="f13" fmla="*/ f12 1 122521"/>
                <a:gd name="f14" fmla="*/ f11 1 327002"/>
                <a:gd name="f15" fmla="*/ 0 1 f13"/>
                <a:gd name="f16" fmla="*/ 122521 1 f13"/>
                <a:gd name="f17" fmla="*/ 0 1 f14"/>
                <a:gd name="f18" fmla="*/ 327002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2521" h="327002">
                  <a:moveTo>
                    <a:pt x="f3" y="f2"/>
                  </a:moveTo>
                  <a:lnTo>
                    <a:pt x="f3" y="f5"/>
                  </a:lnTo>
                  <a:lnTo>
                    <a:pt x="f2" y="f5"/>
                  </a:lnTo>
                  <a:lnTo>
                    <a:pt x="f2" y="f4"/>
                  </a:lnTo>
                </a:path>
              </a:pathLst>
            </a:custGeom>
            <a:noFill/>
            <a:ln w="12701" cap="flat">
              <a:solidFill>
                <a:srgbClr val="477BA9"/>
              </a:solidFill>
              <a:prstDash val="solid"/>
              <a:miter/>
            </a:ln>
          </p:spPr>
          <p:txBody>
            <a:bodyPr lIns="0" tIns="0" rIns="0" bIns="0"/>
            <a:lstStyle/>
            <a:p>
              <a:endParaRPr lang="it-IT"/>
            </a:p>
          </p:txBody>
        </p:sp>
        <p:sp>
          <p:nvSpPr>
            <p:cNvPr id="12" name="Figura a mano libera 11"/>
            <p:cNvSpPr/>
            <p:nvPr/>
          </p:nvSpPr>
          <p:spPr>
            <a:xfrm>
              <a:off x="2351054" y="6024285"/>
              <a:ext cx="372032" cy="714457"/>
            </a:xfrm>
            <a:custGeom>
              <a:avLst/>
              <a:gdLst>
                <a:gd name="f0" fmla="val w"/>
                <a:gd name="f1" fmla="val h"/>
                <a:gd name="f2" fmla="val 0"/>
                <a:gd name="f3" fmla="val 372036"/>
                <a:gd name="f4" fmla="val 714453"/>
                <a:gd name="f5" fmla="*/ f0 1 372036"/>
                <a:gd name="f6" fmla="*/ f1 1 714453"/>
                <a:gd name="f7" fmla="val f2"/>
                <a:gd name="f8" fmla="val f3"/>
                <a:gd name="f9" fmla="val f4"/>
                <a:gd name="f10" fmla="+- f9 0 f7"/>
                <a:gd name="f11" fmla="+- f8 0 f7"/>
                <a:gd name="f12" fmla="*/ f11 1 372036"/>
                <a:gd name="f13" fmla="*/ f10 1 714453"/>
                <a:gd name="f14" fmla="*/ 0 1 f12"/>
                <a:gd name="f15" fmla="*/ 372036 1 f12"/>
                <a:gd name="f16" fmla="*/ 0 1 f13"/>
                <a:gd name="f17" fmla="*/ 714453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72036" h="714453">
                  <a:moveTo>
                    <a:pt x="f2" y="f2"/>
                  </a:moveTo>
                  <a:lnTo>
                    <a:pt x="f2" y="f4"/>
                  </a:lnTo>
                  <a:lnTo>
                    <a:pt x="f3" y="f4"/>
                  </a:lnTo>
                </a:path>
              </a:pathLst>
            </a:custGeom>
            <a:noFill/>
            <a:ln w="12701" cap="flat">
              <a:solidFill>
                <a:srgbClr val="528CC1"/>
              </a:solidFill>
              <a:prstDash val="solid"/>
              <a:miter/>
            </a:ln>
          </p:spPr>
          <p:txBody>
            <a:bodyPr lIns="0" tIns="0" rIns="0" bIns="0"/>
            <a:lstStyle/>
            <a:p>
              <a:endParaRPr lang="it-IT"/>
            </a:p>
          </p:txBody>
        </p:sp>
        <p:sp>
          <p:nvSpPr>
            <p:cNvPr id="13" name="Figura a mano libera 12"/>
            <p:cNvSpPr/>
            <p:nvPr/>
          </p:nvSpPr>
          <p:spPr>
            <a:xfrm>
              <a:off x="2317135" y="4952600"/>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14" name="Figura a mano libera 13"/>
            <p:cNvSpPr/>
            <p:nvPr/>
          </p:nvSpPr>
          <p:spPr>
            <a:xfrm>
              <a:off x="2317135" y="3849861"/>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15" name="Figura a mano libera 14"/>
            <p:cNvSpPr/>
            <p:nvPr/>
          </p:nvSpPr>
          <p:spPr>
            <a:xfrm>
              <a:off x="2317135" y="2747113"/>
              <a:ext cx="91440" cy="326166"/>
            </a:xfrm>
            <a:custGeom>
              <a:avLst/>
              <a:gdLst>
                <a:gd name="f0" fmla="val w"/>
                <a:gd name="f1" fmla="val h"/>
                <a:gd name="f2" fmla="val 0"/>
                <a:gd name="f3" fmla="val 91440"/>
                <a:gd name="f4" fmla="val 326163"/>
                <a:gd name="f5" fmla="val 45720"/>
                <a:gd name="f6" fmla="*/ f0 1 91440"/>
                <a:gd name="f7" fmla="*/ f1 1 326163"/>
                <a:gd name="f8" fmla="val f2"/>
                <a:gd name="f9" fmla="val f3"/>
                <a:gd name="f10" fmla="val f4"/>
                <a:gd name="f11" fmla="+- f10 0 f8"/>
                <a:gd name="f12" fmla="+- f9 0 f8"/>
                <a:gd name="f13" fmla="*/ f12 1 91440"/>
                <a:gd name="f14" fmla="*/ f11 1 326163"/>
                <a:gd name="f15" fmla="*/ 0 1 f13"/>
                <a:gd name="f16" fmla="*/ 91440 1 f13"/>
                <a:gd name="f17" fmla="*/ 0 1 f14"/>
                <a:gd name="f18" fmla="*/ 326163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1440" h="326163">
                  <a:moveTo>
                    <a:pt x="f5" y="f2"/>
                  </a:moveTo>
                  <a:lnTo>
                    <a:pt x="f5" y="f4"/>
                  </a:lnTo>
                </a:path>
              </a:pathLst>
            </a:custGeom>
            <a:noFill/>
            <a:ln w="12701" cap="flat">
              <a:solidFill>
                <a:srgbClr val="528CC1"/>
              </a:solidFill>
              <a:prstDash val="solid"/>
              <a:miter/>
            </a:ln>
          </p:spPr>
          <p:txBody>
            <a:bodyPr lIns="0" tIns="0" rIns="0" bIns="0"/>
            <a:lstStyle/>
            <a:p>
              <a:endParaRPr lang="it-IT"/>
            </a:p>
          </p:txBody>
        </p:sp>
        <p:sp>
          <p:nvSpPr>
            <p:cNvPr id="16" name="Figura a mano libera 15"/>
            <p:cNvSpPr/>
            <p:nvPr/>
          </p:nvSpPr>
          <p:spPr>
            <a:xfrm>
              <a:off x="2362855" y="1073523"/>
              <a:ext cx="2884630" cy="326998"/>
            </a:xfrm>
            <a:custGeom>
              <a:avLst/>
              <a:gdLst>
                <a:gd name="f0" fmla="val w"/>
                <a:gd name="f1" fmla="val h"/>
                <a:gd name="f2" fmla="val 0"/>
                <a:gd name="f3" fmla="val 2884630"/>
                <a:gd name="f4" fmla="val 327002"/>
                <a:gd name="f5" fmla="val 163920"/>
                <a:gd name="f6" fmla="*/ f0 1 2884630"/>
                <a:gd name="f7" fmla="*/ f1 1 327002"/>
                <a:gd name="f8" fmla="val f2"/>
                <a:gd name="f9" fmla="val f3"/>
                <a:gd name="f10" fmla="val f4"/>
                <a:gd name="f11" fmla="+- f10 0 f8"/>
                <a:gd name="f12" fmla="+- f9 0 f8"/>
                <a:gd name="f13" fmla="*/ f12 1 2884630"/>
                <a:gd name="f14" fmla="*/ f11 1 327002"/>
                <a:gd name="f15" fmla="*/ 0 1 f13"/>
                <a:gd name="f16" fmla="*/ 2884630 1 f13"/>
                <a:gd name="f17" fmla="*/ 0 1 f14"/>
                <a:gd name="f18" fmla="*/ 327002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84630" h="327002">
                  <a:moveTo>
                    <a:pt x="f3" y="f2"/>
                  </a:moveTo>
                  <a:lnTo>
                    <a:pt x="f3" y="f5"/>
                  </a:lnTo>
                  <a:lnTo>
                    <a:pt x="f2" y="f5"/>
                  </a:lnTo>
                  <a:lnTo>
                    <a:pt x="f2" y="f4"/>
                  </a:lnTo>
                </a:path>
              </a:pathLst>
            </a:custGeom>
            <a:noFill/>
            <a:ln w="12701" cap="flat">
              <a:solidFill>
                <a:srgbClr val="477BA9"/>
              </a:solidFill>
              <a:prstDash val="solid"/>
              <a:miter/>
            </a:ln>
          </p:spPr>
          <p:txBody>
            <a:bodyPr lIns="0" tIns="0" rIns="0" bIns="0"/>
            <a:lstStyle/>
            <a:p>
              <a:endParaRPr lang="it-IT"/>
            </a:p>
          </p:txBody>
        </p:sp>
        <p:sp>
          <p:nvSpPr>
            <p:cNvPr id="17" name="Figura a mano libera 16"/>
            <p:cNvSpPr/>
            <p:nvPr/>
          </p:nvSpPr>
          <p:spPr>
            <a:xfrm>
              <a:off x="2758598" y="296942"/>
              <a:ext cx="4977765" cy="776581"/>
            </a:xfrm>
            <a:custGeom>
              <a:avLst/>
              <a:gdLst>
                <a:gd name="f0" fmla="val 10800000"/>
                <a:gd name="f1" fmla="val 5400000"/>
                <a:gd name="f2" fmla="val 180"/>
                <a:gd name="f3" fmla="val w"/>
                <a:gd name="f4" fmla="val h"/>
                <a:gd name="f5" fmla="val 0"/>
                <a:gd name="f6" fmla="val 4977769"/>
                <a:gd name="f7" fmla="val 776580"/>
                <a:gd name="f8" fmla="+- 0 0 -90"/>
                <a:gd name="f9" fmla="*/ f3 1 4977769"/>
                <a:gd name="f10" fmla="*/ f4 1 776580"/>
                <a:gd name="f11" fmla="val f5"/>
                <a:gd name="f12" fmla="val f6"/>
                <a:gd name="f13" fmla="val f7"/>
                <a:gd name="f14" fmla="*/ f8 f0 1"/>
                <a:gd name="f15" fmla="+- f13 0 f11"/>
                <a:gd name="f16" fmla="+- f12 0 f11"/>
                <a:gd name="f17" fmla="*/ f14 1 f2"/>
                <a:gd name="f18" fmla="*/ f16 1 4977769"/>
                <a:gd name="f19" fmla="*/ f15 1 776580"/>
                <a:gd name="f20" fmla="*/ 0 f16 1"/>
                <a:gd name="f21" fmla="*/ 0 f15 1"/>
                <a:gd name="f22" fmla="*/ 4977769 f16 1"/>
                <a:gd name="f23" fmla="*/ 776580 f15 1"/>
                <a:gd name="f24" fmla="+- f17 0 f1"/>
                <a:gd name="f25" fmla="*/ f20 1 4977769"/>
                <a:gd name="f26" fmla="*/ f21 1 776580"/>
                <a:gd name="f27" fmla="*/ f22 1 4977769"/>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4977769"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22856" tIns="22856" rIns="22856" bIns="22856" anchor="ctr" anchorCtr="1" compatLnSpc="1">
              <a:noAutofit/>
            </a:bodyPr>
            <a:lstStyle/>
            <a:p>
              <a:pPr algn="ctr" defTabSz="1599880">
                <a:lnSpc>
                  <a:spcPct val="90000"/>
                </a:lnSpc>
                <a:spcAft>
                  <a:spcPts val="1500"/>
                </a:spcAft>
                <a:defRPr sz="1800" b="0" i="0" u="none" strike="noStrike" kern="0" cap="none" spc="0" baseline="0">
                  <a:solidFill>
                    <a:srgbClr val="000000"/>
                  </a:solidFill>
                  <a:uFillTx/>
                </a:defRPr>
              </a:pPr>
              <a:r>
                <a:rPr lang="it-IT" sz="3599" b="1" dirty="0">
                  <a:solidFill>
                    <a:srgbClr val="002060"/>
                  </a:solidFill>
                  <a:latin typeface="Times New Roman" pitchFamily="18"/>
                  <a:cs typeface="Times New Roman" pitchFamily="18"/>
                </a:rPr>
                <a:t>La globalizzazione</a:t>
              </a:r>
            </a:p>
          </p:txBody>
        </p:sp>
        <p:sp>
          <p:nvSpPr>
            <p:cNvPr id="18" name="Figura a mano libera 17"/>
            <p:cNvSpPr/>
            <p:nvPr/>
          </p:nvSpPr>
          <p:spPr>
            <a:xfrm>
              <a:off x="1345246" y="1400522"/>
              <a:ext cx="2035216" cy="1346591"/>
            </a:xfrm>
            <a:custGeom>
              <a:avLst/>
              <a:gdLst>
                <a:gd name="f0" fmla="val 10800000"/>
                <a:gd name="f1" fmla="val 5400000"/>
                <a:gd name="f2" fmla="val 180"/>
                <a:gd name="f3" fmla="val w"/>
                <a:gd name="f4" fmla="val h"/>
                <a:gd name="f5" fmla="val 0"/>
                <a:gd name="f6" fmla="val 2035214"/>
                <a:gd name="f7" fmla="val 1346589"/>
                <a:gd name="f8" fmla="+- 0 0 -90"/>
                <a:gd name="f9" fmla="*/ f3 1 2035214"/>
                <a:gd name="f10" fmla="*/ f4 1 1346589"/>
                <a:gd name="f11" fmla="val f5"/>
                <a:gd name="f12" fmla="val f6"/>
                <a:gd name="f13" fmla="val f7"/>
                <a:gd name="f14" fmla="*/ f8 f0 1"/>
                <a:gd name="f15" fmla="+- f13 0 f11"/>
                <a:gd name="f16" fmla="+- f12 0 f11"/>
                <a:gd name="f17" fmla="*/ f14 1 f2"/>
                <a:gd name="f18" fmla="*/ f16 1 2035214"/>
                <a:gd name="f19" fmla="*/ f15 1 1346589"/>
                <a:gd name="f20" fmla="*/ 0 f16 1"/>
                <a:gd name="f21" fmla="*/ 0 f15 1"/>
                <a:gd name="f22" fmla="*/ 2035214 f16 1"/>
                <a:gd name="f23" fmla="*/ 1346589 f15 1"/>
                <a:gd name="f24" fmla="+- f17 0 f1"/>
                <a:gd name="f25" fmla="*/ f20 1 2035214"/>
                <a:gd name="f26" fmla="*/ f21 1 1346589"/>
                <a:gd name="f27" fmla="*/ f22 1 2035214"/>
                <a:gd name="f28" fmla="*/ f23 1 1346589"/>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35214" h="1346589">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2699" tIns="12699" rIns="12699" bIns="12699" anchor="t" anchorCtr="1" compatLnSpc="1">
              <a:noAutofit/>
            </a:bodyPr>
            <a:lstStyle/>
            <a:p>
              <a:pPr algn="ctr" defTabSz="888819">
                <a:lnSpc>
                  <a:spcPct val="90000"/>
                </a:lnSpc>
                <a:spcAft>
                  <a:spcPts val="800"/>
                </a:spcAft>
                <a:defRPr sz="1800" b="0" i="0" u="none" strike="noStrike" kern="0" cap="none" spc="0" baseline="0">
                  <a:solidFill>
                    <a:srgbClr val="000000"/>
                  </a:solidFill>
                  <a:uFillTx/>
                </a:defRPr>
              </a:pPr>
              <a:r>
                <a:rPr lang="it-IT" sz="2000" dirty="0">
                  <a:solidFill>
                    <a:srgbClr val="002060"/>
                  </a:solidFill>
                  <a:latin typeface="Times New Roman" pitchFamily="18"/>
                  <a:cs typeface="Times New Roman" pitchFamily="18"/>
                </a:rPr>
                <a:t>economiche</a:t>
              </a:r>
            </a:p>
          </p:txBody>
        </p:sp>
        <p:sp>
          <p:nvSpPr>
            <p:cNvPr id="19" name="Figura a mano libera 18"/>
            <p:cNvSpPr/>
            <p:nvPr/>
          </p:nvSpPr>
          <p:spPr>
            <a:xfrm>
              <a:off x="1107804" y="3073280"/>
              <a:ext cx="2510092" cy="776581"/>
            </a:xfrm>
            <a:custGeom>
              <a:avLst/>
              <a:gdLst>
                <a:gd name="f0" fmla="val 10800000"/>
                <a:gd name="f1" fmla="val 5400000"/>
                <a:gd name="f2" fmla="val 180"/>
                <a:gd name="f3" fmla="val w"/>
                <a:gd name="f4" fmla="val h"/>
                <a:gd name="f5" fmla="val 0"/>
                <a:gd name="f6" fmla="val 2510093"/>
                <a:gd name="f7" fmla="val 776580"/>
                <a:gd name="f8" fmla="+- 0 0 -90"/>
                <a:gd name="f9" fmla="*/ f3 1 2510093"/>
                <a:gd name="f10" fmla="*/ f4 1 776580"/>
                <a:gd name="f11" fmla="val f5"/>
                <a:gd name="f12" fmla="val f6"/>
                <a:gd name="f13" fmla="val f7"/>
                <a:gd name="f14" fmla="*/ f8 f0 1"/>
                <a:gd name="f15" fmla="+- f13 0 f11"/>
                <a:gd name="f16" fmla="+- f12 0 f11"/>
                <a:gd name="f17" fmla="*/ f14 1 f2"/>
                <a:gd name="f18" fmla="*/ f16 1 2510093"/>
                <a:gd name="f19" fmla="*/ f15 1 776580"/>
                <a:gd name="f20" fmla="*/ 0 f16 1"/>
                <a:gd name="f21" fmla="*/ 0 f15 1"/>
                <a:gd name="f22" fmla="*/ 2510093 f16 1"/>
                <a:gd name="f23" fmla="*/ 776580 f15 1"/>
                <a:gd name="f24" fmla="+- f17 0 f1"/>
                <a:gd name="f25" fmla="*/ f20 1 2510093"/>
                <a:gd name="f26" fmla="*/ f21 1 776580"/>
                <a:gd name="f27" fmla="*/ f22 1 2510093"/>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10093"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Progressiva abolizione delle barriere commerciali</a:t>
              </a:r>
            </a:p>
          </p:txBody>
        </p:sp>
        <p:sp>
          <p:nvSpPr>
            <p:cNvPr id="20" name="Figura a mano libera 19"/>
            <p:cNvSpPr/>
            <p:nvPr/>
          </p:nvSpPr>
          <p:spPr>
            <a:xfrm>
              <a:off x="1082055" y="4176019"/>
              <a:ext cx="2561600" cy="776581"/>
            </a:xfrm>
            <a:custGeom>
              <a:avLst/>
              <a:gdLst>
                <a:gd name="f0" fmla="val 10800000"/>
                <a:gd name="f1" fmla="val 5400000"/>
                <a:gd name="f2" fmla="val 180"/>
                <a:gd name="f3" fmla="val w"/>
                <a:gd name="f4" fmla="val h"/>
                <a:gd name="f5" fmla="val 0"/>
                <a:gd name="f6" fmla="val 2561596"/>
                <a:gd name="f7" fmla="val 776580"/>
                <a:gd name="f8" fmla="+- 0 0 -90"/>
                <a:gd name="f9" fmla="*/ f3 1 2561596"/>
                <a:gd name="f10" fmla="*/ f4 1 776580"/>
                <a:gd name="f11" fmla="val f5"/>
                <a:gd name="f12" fmla="val f6"/>
                <a:gd name="f13" fmla="val f7"/>
                <a:gd name="f14" fmla="*/ f8 f0 1"/>
                <a:gd name="f15" fmla="+- f13 0 f11"/>
                <a:gd name="f16" fmla="+- f12 0 f11"/>
                <a:gd name="f17" fmla="*/ f14 1 f2"/>
                <a:gd name="f18" fmla="*/ f16 1 2561596"/>
                <a:gd name="f19" fmla="*/ f15 1 776580"/>
                <a:gd name="f20" fmla="*/ 0 f16 1"/>
                <a:gd name="f21" fmla="*/ 0 f15 1"/>
                <a:gd name="f22" fmla="*/ 2561596 f16 1"/>
                <a:gd name="f23" fmla="*/ 776580 f15 1"/>
                <a:gd name="f24" fmla="+- f17 0 f1"/>
                <a:gd name="f25" fmla="*/ f20 1 2561596"/>
                <a:gd name="f26" fmla="*/ f21 1 776580"/>
                <a:gd name="f27" fmla="*/ f22 1 2561596"/>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61596"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Affermazione del fenomeno delle imprese multinazionali</a:t>
              </a:r>
            </a:p>
          </p:txBody>
        </p:sp>
        <p:sp>
          <p:nvSpPr>
            <p:cNvPr id="21" name="Figura a mano libera 20"/>
            <p:cNvSpPr/>
            <p:nvPr/>
          </p:nvSpPr>
          <p:spPr>
            <a:xfrm>
              <a:off x="1122727" y="5278767"/>
              <a:ext cx="2480236" cy="776581"/>
            </a:xfrm>
            <a:custGeom>
              <a:avLst/>
              <a:gdLst>
                <a:gd name="f0" fmla="val 10800000"/>
                <a:gd name="f1" fmla="val 5400000"/>
                <a:gd name="f2" fmla="val 180"/>
                <a:gd name="f3" fmla="val w"/>
                <a:gd name="f4" fmla="val h"/>
                <a:gd name="f5" fmla="val 0"/>
                <a:gd name="f6" fmla="val 2480241"/>
                <a:gd name="f7" fmla="val 776580"/>
                <a:gd name="f8" fmla="+- 0 0 -90"/>
                <a:gd name="f9" fmla="*/ f3 1 2480241"/>
                <a:gd name="f10" fmla="*/ f4 1 776580"/>
                <a:gd name="f11" fmla="val f5"/>
                <a:gd name="f12" fmla="val f6"/>
                <a:gd name="f13" fmla="val f7"/>
                <a:gd name="f14" fmla="*/ f8 f0 1"/>
                <a:gd name="f15" fmla="+- f13 0 f11"/>
                <a:gd name="f16" fmla="+- f12 0 f11"/>
                <a:gd name="f17" fmla="*/ f14 1 f2"/>
                <a:gd name="f18" fmla="*/ f16 1 2480241"/>
                <a:gd name="f19" fmla="*/ f15 1 776580"/>
                <a:gd name="f20" fmla="*/ 0 f16 1"/>
                <a:gd name="f21" fmla="*/ 0 f15 1"/>
                <a:gd name="f22" fmla="*/ 2480241 f16 1"/>
                <a:gd name="f23" fmla="*/ 776580 f15 1"/>
                <a:gd name="f24" fmla="+- f17 0 f1"/>
                <a:gd name="f25" fmla="*/ f20 1 2480241"/>
                <a:gd name="f26" fmla="*/ f21 1 776580"/>
                <a:gd name="f27" fmla="*/ f22 1 2480241"/>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480241"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Standardizzazione dei prodotti</a:t>
              </a:r>
            </a:p>
          </p:txBody>
        </p:sp>
        <p:sp>
          <p:nvSpPr>
            <p:cNvPr id="22" name="Figura a mano libera 21"/>
            <p:cNvSpPr/>
            <p:nvPr/>
          </p:nvSpPr>
          <p:spPr>
            <a:xfrm>
              <a:off x="1146173" y="6381514"/>
              <a:ext cx="2497482" cy="776581"/>
            </a:xfrm>
            <a:custGeom>
              <a:avLst/>
              <a:gdLst>
                <a:gd name="f0" fmla="val 10800000"/>
                <a:gd name="f1" fmla="val 5400000"/>
                <a:gd name="f2" fmla="val 180"/>
                <a:gd name="f3" fmla="val w"/>
                <a:gd name="f4" fmla="val h"/>
                <a:gd name="f5" fmla="val 0"/>
                <a:gd name="f6" fmla="val 2497481"/>
                <a:gd name="f7" fmla="val 776580"/>
                <a:gd name="f8" fmla="+- 0 0 -90"/>
                <a:gd name="f9" fmla="*/ f3 1 2497481"/>
                <a:gd name="f10" fmla="*/ f4 1 776580"/>
                <a:gd name="f11" fmla="val f5"/>
                <a:gd name="f12" fmla="val f6"/>
                <a:gd name="f13" fmla="val f7"/>
                <a:gd name="f14" fmla="*/ f8 f0 1"/>
                <a:gd name="f15" fmla="+- f13 0 f11"/>
                <a:gd name="f16" fmla="+- f12 0 f11"/>
                <a:gd name="f17" fmla="*/ f14 1 f2"/>
                <a:gd name="f18" fmla="*/ f16 1 2497481"/>
                <a:gd name="f19" fmla="*/ f15 1 776580"/>
                <a:gd name="f20" fmla="*/ 0 f16 1"/>
                <a:gd name="f21" fmla="*/ 0 f15 1"/>
                <a:gd name="f22" fmla="*/ 2497481 f16 1"/>
                <a:gd name="f23" fmla="*/ 776580 f15 1"/>
                <a:gd name="f24" fmla="+- f17 0 f1"/>
                <a:gd name="f25" fmla="*/ f20 1 2497481"/>
                <a:gd name="f26" fmla="*/ f21 1 776580"/>
                <a:gd name="f27" fmla="*/ f22 1 2497481"/>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497481"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Delocalizzazione delle fasi del processo produttivo</a:t>
              </a:r>
            </a:p>
          </p:txBody>
        </p:sp>
        <p:sp>
          <p:nvSpPr>
            <p:cNvPr id="23" name="Figura a mano libera 22"/>
            <p:cNvSpPr/>
            <p:nvPr/>
          </p:nvSpPr>
          <p:spPr>
            <a:xfrm>
              <a:off x="3993321" y="1400522"/>
              <a:ext cx="2263277" cy="1346591"/>
            </a:xfrm>
            <a:custGeom>
              <a:avLst/>
              <a:gdLst>
                <a:gd name="f0" fmla="val 10800000"/>
                <a:gd name="f1" fmla="val 5400000"/>
                <a:gd name="f2" fmla="val 180"/>
                <a:gd name="f3" fmla="val w"/>
                <a:gd name="f4" fmla="val h"/>
                <a:gd name="f5" fmla="val 0"/>
                <a:gd name="f6" fmla="val 2263280"/>
                <a:gd name="f7" fmla="val 1346589"/>
                <a:gd name="f8" fmla="+- 0 0 -90"/>
                <a:gd name="f9" fmla="*/ f3 1 2263280"/>
                <a:gd name="f10" fmla="*/ f4 1 1346589"/>
                <a:gd name="f11" fmla="val f5"/>
                <a:gd name="f12" fmla="val f6"/>
                <a:gd name="f13" fmla="val f7"/>
                <a:gd name="f14" fmla="*/ f8 f0 1"/>
                <a:gd name="f15" fmla="+- f13 0 f11"/>
                <a:gd name="f16" fmla="+- f12 0 f11"/>
                <a:gd name="f17" fmla="*/ f14 1 f2"/>
                <a:gd name="f18" fmla="*/ f16 1 2263280"/>
                <a:gd name="f19" fmla="*/ f15 1 1346589"/>
                <a:gd name="f20" fmla="*/ 0 f16 1"/>
                <a:gd name="f21" fmla="*/ 0 f15 1"/>
                <a:gd name="f22" fmla="*/ 2263280 f16 1"/>
                <a:gd name="f23" fmla="*/ 1346589 f15 1"/>
                <a:gd name="f24" fmla="+- f17 0 f1"/>
                <a:gd name="f25" fmla="*/ f20 1 2263280"/>
                <a:gd name="f26" fmla="*/ f21 1 1346589"/>
                <a:gd name="f27" fmla="*/ f22 1 2263280"/>
                <a:gd name="f28" fmla="*/ f23 1 1346589"/>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263280" h="1346589">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2699" tIns="12699" rIns="12699" bIns="12699" anchor="t" anchorCtr="1" compatLnSpc="1">
              <a:noAutofit/>
            </a:bodyPr>
            <a:lstStyle/>
            <a:p>
              <a:pPr algn="ctr" defTabSz="888819">
                <a:lnSpc>
                  <a:spcPct val="90000"/>
                </a:lnSpc>
                <a:spcAft>
                  <a:spcPts val="800"/>
                </a:spcAft>
                <a:defRPr sz="1800" b="0" i="0" u="none" strike="noStrike" kern="0" cap="none" spc="0" baseline="0">
                  <a:solidFill>
                    <a:srgbClr val="000000"/>
                  </a:solidFill>
                  <a:uFillTx/>
                </a:defRPr>
              </a:pPr>
              <a:r>
                <a:rPr lang="it-IT" sz="2000" dirty="0">
                  <a:solidFill>
                    <a:srgbClr val="002060"/>
                  </a:solidFill>
                  <a:latin typeface="Times New Roman" pitchFamily="18"/>
                  <a:cs typeface="Times New Roman" pitchFamily="18"/>
                </a:rPr>
                <a:t>culturale</a:t>
              </a:r>
            </a:p>
          </p:txBody>
        </p:sp>
        <p:sp>
          <p:nvSpPr>
            <p:cNvPr id="24" name="Figura a mano libera 23"/>
            <p:cNvSpPr/>
            <p:nvPr/>
          </p:nvSpPr>
          <p:spPr>
            <a:xfrm>
              <a:off x="4074154" y="3073280"/>
              <a:ext cx="2048832" cy="776581"/>
            </a:xfrm>
            <a:custGeom>
              <a:avLst/>
              <a:gdLst>
                <a:gd name="f0" fmla="val 10800000"/>
                <a:gd name="f1" fmla="val 5400000"/>
                <a:gd name="f2" fmla="val 180"/>
                <a:gd name="f3" fmla="val w"/>
                <a:gd name="f4" fmla="val h"/>
                <a:gd name="f5" fmla="val 0"/>
                <a:gd name="f6" fmla="val 2048835"/>
                <a:gd name="f7" fmla="val 776580"/>
                <a:gd name="f8" fmla="+- 0 0 -90"/>
                <a:gd name="f9" fmla="*/ f3 1 2048835"/>
                <a:gd name="f10" fmla="*/ f4 1 776580"/>
                <a:gd name="f11" fmla="val f5"/>
                <a:gd name="f12" fmla="val f6"/>
                <a:gd name="f13" fmla="val f7"/>
                <a:gd name="f14" fmla="*/ f8 f0 1"/>
                <a:gd name="f15" fmla="+- f13 0 f11"/>
                <a:gd name="f16" fmla="+- f12 0 f11"/>
                <a:gd name="f17" fmla="*/ f14 1 f2"/>
                <a:gd name="f18" fmla="*/ f16 1 2048835"/>
                <a:gd name="f19" fmla="*/ f15 1 776580"/>
                <a:gd name="f20" fmla="*/ 0 f16 1"/>
                <a:gd name="f21" fmla="*/ 0 f15 1"/>
                <a:gd name="f22" fmla="*/ 2048835 f16 1"/>
                <a:gd name="f23" fmla="*/ 776580 f15 1"/>
                <a:gd name="f24" fmla="+- f17 0 f1"/>
                <a:gd name="f25" fmla="*/ f20 1 2048835"/>
                <a:gd name="f26" fmla="*/ f21 1 776580"/>
                <a:gd name="f27" fmla="*/ f22 1 2048835"/>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48835"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Scambio culturale tra civiltà diverse  o religioni divers</a:t>
              </a:r>
              <a:r>
                <a:rPr lang="it-IT" dirty="0">
                  <a:latin typeface="Times New Roman" pitchFamily="18"/>
                  <a:cs typeface="Times New Roman" pitchFamily="18"/>
                </a:rPr>
                <a:t>e</a:t>
              </a:r>
            </a:p>
          </p:txBody>
        </p:sp>
        <p:sp>
          <p:nvSpPr>
            <p:cNvPr id="25" name="Figura a mano libera 24"/>
            <p:cNvSpPr/>
            <p:nvPr/>
          </p:nvSpPr>
          <p:spPr>
            <a:xfrm>
              <a:off x="4059588" y="4176019"/>
              <a:ext cx="2077955" cy="776581"/>
            </a:xfrm>
            <a:custGeom>
              <a:avLst/>
              <a:gdLst>
                <a:gd name="f0" fmla="val 10800000"/>
                <a:gd name="f1" fmla="val 5400000"/>
                <a:gd name="f2" fmla="val 180"/>
                <a:gd name="f3" fmla="val w"/>
                <a:gd name="f4" fmla="val h"/>
                <a:gd name="f5" fmla="val 0"/>
                <a:gd name="f6" fmla="val 2077957"/>
                <a:gd name="f7" fmla="val 776580"/>
                <a:gd name="f8" fmla="+- 0 0 -90"/>
                <a:gd name="f9" fmla="*/ f3 1 2077957"/>
                <a:gd name="f10" fmla="*/ f4 1 776580"/>
                <a:gd name="f11" fmla="val f5"/>
                <a:gd name="f12" fmla="val f6"/>
                <a:gd name="f13" fmla="val f7"/>
                <a:gd name="f14" fmla="*/ f8 f0 1"/>
                <a:gd name="f15" fmla="+- f13 0 f11"/>
                <a:gd name="f16" fmla="+- f12 0 f11"/>
                <a:gd name="f17" fmla="*/ f14 1 f2"/>
                <a:gd name="f18" fmla="*/ f16 1 2077957"/>
                <a:gd name="f19" fmla="*/ f15 1 776580"/>
                <a:gd name="f20" fmla="*/ 0 f16 1"/>
                <a:gd name="f21" fmla="*/ 0 f15 1"/>
                <a:gd name="f22" fmla="*/ 2077957 f16 1"/>
                <a:gd name="f23" fmla="*/ 776580 f15 1"/>
                <a:gd name="f24" fmla="+- f17 0 f1"/>
                <a:gd name="f25" fmla="*/ f20 1 2077957"/>
                <a:gd name="f26" fmla="*/ f21 1 776580"/>
                <a:gd name="f27" fmla="*/ f22 1 2077957"/>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077957"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Scambio e confronto molto arricchente per tutti</a:t>
              </a:r>
            </a:p>
          </p:txBody>
        </p:sp>
        <p:sp>
          <p:nvSpPr>
            <p:cNvPr id="26" name="Figura a mano libera 25"/>
            <p:cNvSpPr/>
            <p:nvPr/>
          </p:nvSpPr>
          <p:spPr>
            <a:xfrm>
              <a:off x="4034296" y="5278767"/>
              <a:ext cx="2128540" cy="776581"/>
            </a:xfrm>
            <a:custGeom>
              <a:avLst/>
              <a:gdLst>
                <a:gd name="f0" fmla="val 10800000"/>
                <a:gd name="f1" fmla="val 5400000"/>
                <a:gd name="f2" fmla="val 180"/>
                <a:gd name="f3" fmla="val w"/>
                <a:gd name="f4" fmla="val h"/>
                <a:gd name="f5" fmla="val 0"/>
                <a:gd name="f6" fmla="val 2128544"/>
                <a:gd name="f7" fmla="val 776580"/>
                <a:gd name="f8" fmla="+- 0 0 -90"/>
                <a:gd name="f9" fmla="*/ f3 1 2128544"/>
                <a:gd name="f10" fmla="*/ f4 1 776580"/>
                <a:gd name="f11" fmla="val f5"/>
                <a:gd name="f12" fmla="val f6"/>
                <a:gd name="f13" fmla="val f7"/>
                <a:gd name="f14" fmla="*/ f8 f0 1"/>
                <a:gd name="f15" fmla="+- f13 0 f11"/>
                <a:gd name="f16" fmla="+- f12 0 f11"/>
                <a:gd name="f17" fmla="*/ f14 1 f2"/>
                <a:gd name="f18" fmla="*/ f16 1 2128544"/>
                <a:gd name="f19" fmla="*/ f15 1 776580"/>
                <a:gd name="f20" fmla="*/ 0 f16 1"/>
                <a:gd name="f21" fmla="*/ 0 f15 1"/>
                <a:gd name="f22" fmla="*/ 2128544 f16 1"/>
                <a:gd name="f23" fmla="*/ 776580 f15 1"/>
                <a:gd name="f24" fmla="+- f17 0 f1"/>
                <a:gd name="f25" fmla="*/ f20 1 2128544"/>
                <a:gd name="f26" fmla="*/ f21 1 776580"/>
                <a:gd name="f27" fmla="*/ f22 1 2128544"/>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128544"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Ma che può portare anche a conflitti  o guerre </a:t>
              </a:r>
            </a:p>
          </p:txBody>
        </p:sp>
        <p:sp>
          <p:nvSpPr>
            <p:cNvPr id="27" name="Figura a mano libera 26"/>
            <p:cNvSpPr/>
            <p:nvPr/>
          </p:nvSpPr>
          <p:spPr>
            <a:xfrm>
              <a:off x="3990870" y="6319390"/>
              <a:ext cx="2268169" cy="776581"/>
            </a:xfrm>
            <a:custGeom>
              <a:avLst/>
              <a:gdLst>
                <a:gd name="f0" fmla="val 10800000"/>
                <a:gd name="f1" fmla="val 5400000"/>
                <a:gd name="f2" fmla="val 180"/>
                <a:gd name="f3" fmla="val w"/>
                <a:gd name="f4" fmla="val h"/>
                <a:gd name="f5" fmla="val 0"/>
                <a:gd name="f6" fmla="val 2268173"/>
                <a:gd name="f7" fmla="val 776580"/>
                <a:gd name="f8" fmla="+- 0 0 -90"/>
                <a:gd name="f9" fmla="*/ f3 1 2268173"/>
                <a:gd name="f10" fmla="*/ f4 1 776580"/>
                <a:gd name="f11" fmla="val f5"/>
                <a:gd name="f12" fmla="val f6"/>
                <a:gd name="f13" fmla="val f7"/>
                <a:gd name="f14" fmla="*/ f8 f0 1"/>
                <a:gd name="f15" fmla="+- f13 0 f11"/>
                <a:gd name="f16" fmla="+- f12 0 f11"/>
                <a:gd name="f17" fmla="*/ f14 1 f2"/>
                <a:gd name="f18" fmla="*/ f16 1 2268173"/>
                <a:gd name="f19" fmla="*/ f15 1 776580"/>
                <a:gd name="f20" fmla="*/ 0 f16 1"/>
                <a:gd name="f21" fmla="*/ 0 f15 1"/>
                <a:gd name="f22" fmla="*/ 2268173 f16 1"/>
                <a:gd name="f23" fmla="*/ 776580 f15 1"/>
                <a:gd name="f24" fmla="+- f17 0 f1"/>
                <a:gd name="f25" fmla="*/ f20 1 2268173"/>
                <a:gd name="f26" fmla="*/ f21 1 776580"/>
                <a:gd name="f27" fmla="*/ f22 1 2268173"/>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268173"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Se non si impara a convivere insieme</a:t>
              </a:r>
            </a:p>
          </p:txBody>
        </p:sp>
        <p:sp>
          <p:nvSpPr>
            <p:cNvPr id="28" name="Figura a mano libera 27"/>
            <p:cNvSpPr/>
            <p:nvPr/>
          </p:nvSpPr>
          <p:spPr>
            <a:xfrm>
              <a:off x="6556376" y="1400522"/>
              <a:ext cx="2504377" cy="1346591"/>
            </a:xfrm>
            <a:custGeom>
              <a:avLst/>
              <a:gdLst>
                <a:gd name="f0" fmla="val 10800000"/>
                <a:gd name="f1" fmla="val 5400000"/>
                <a:gd name="f2" fmla="val 180"/>
                <a:gd name="f3" fmla="val w"/>
                <a:gd name="f4" fmla="val h"/>
                <a:gd name="f5" fmla="val 0"/>
                <a:gd name="f6" fmla="val 2504377"/>
                <a:gd name="f7" fmla="val 1346589"/>
                <a:gd name="f8" fmla="+- 0 0 -90"/>
                <a:gd name="f9" fmla="*/ f3 1 2504377"/>
                <a:gd name="f10" fmla="*/ f4 1 1346589"/>
                <a:gd name="f11" fmla="val f5"/>
                <a:gd name="f12" fmla="val f6"/>
                <a:gd name="f13" fmla="val f7"/>
                <a:gd name="f14" fmla="*/ f8 f0 1"/>
                <a:gd name="f15" fmla="+- f13 0 f11"/>
                <a:gd name="f16" fmla="+- f12 0 f11"/>
                <a:gd name="f17" fmla="*/ f14 1 f2"/>
                <a:gd name="f18" fmla="*/ f16 1 2504377"/>
                <a:gd name="f19" fmla="*/ f15 1 1346589"/>
                <a:gd name="f20" fmla="*/ 0 f16 1"/>
                <a:gd name="f21" fmla="*/ 0 f15 1"/>
                <a:gd name="f22" fmla="*/ 2504377 f16 1"/>
                <a:gd name="f23" fmla="*/ 1346589 f15 1"/>
                <a:gd name="f24" fmla="+- f17 0 f1"/>
                <a:gd name="f25" fmla="*/ f20 1 2504377"/>
                <a:gd name="f26" fmla="*/ f21 1 1346589"/>
                <a:gd name="f27" fmla="*/ f22 1 2504377"/>
                <a:gd name="f28" fmla="*/ f23 1 1346589"/>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504377" h="1346589">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2699" tIns="12699" rIns="12699" bIns="12699" anchor="t" anchorCtr="0" compatLnSpc="1">
              <a:noAutofit/>
            </a:bodyPr>
            <a:lstStyle/>
            <a:p>
              <a:pPr defTabSz="888819">
                <a:lnSpc>
                  <a:spcPct val="90000"/>
                </a:lnSpc>
                <a:spcAft>
                  <a:spcPts val="800"/>
                </a:spcAft>
                <a:defRPr sz="1800" b="0" i="0" u="none" strike="noStrike" kern="0" cap="none" spc="0" baseline="0">
                  <a:solidFill>
                    <a:srgbClr val="000000"/>
                  </a:solidFill>
                  <a:uFillTx/>
                </a:defRPr>
              </a:pPr>
              <a:r>
                <a:rPr lang="it-IT" sz="2000" dirty="0">
                  <a:solidFill>
                    <a:srgbClr val="002060"/>
                  </a:solidFill>
                  <a:latin typeface="Times New Roman" pitchFamily="18"/>
                  <a:cs typeface="Times New Roman" pitchFamily="18"/>
                </a:rPr>
                <a:t>Tecnologica e scientifica</a:t>
              </a:r>
            </a:p>
          </p:txBody>
        </p:sp>
        <p:sp>
          <p:nvSpPr>
            <p:cNvPr id="29" name="Figura a mano libera 28"/>
            <p:cNvSpPr/>
            <p:nvPr/>
          </p:nvSpPr>
          <p:spPr>
            <a:xfrm>
              <a:off x="6708020" y="3073280"/>
              <a:ext cx="2201088" cy="776581"/>
            </a:xfrm>
            <a:custGeom>
              <a:avLst/>
              <a:gdLst>
                <a:gd name="f0" fmla="val 10800000"/>
                <a:gd name="f1" fmla="val 5400000"/>
                <a:gd name="f2" fmla="val 180"/>
                <a:gd name="f3" fmla="val w"/>
                <a:gd name="f4" fmla="val h"/>
                <a:gd name="f5" fmla="val 0"/>
                <a:gd name="f6" fmla="val 2201092"/>
                <a:gd name="f7" fmla="val 776580"/>
                <a:gd name="f8" fmla="+- 0 0 -90"/>
                <a:gd name="f9" fmla="*/ f3 1 2201092"/>
                <a:gd name="f10" fmla="*/ f4 1 776580"/>
                <a:gd name="f11" fmla="val f5"/>
                <a:gd name="f12" fmla="val f6"/>
                <a:gd name="f13" fmla="val f7"/>
                <a:gd name="f14" fmla="*/ f8 f0 1"/>
                <a:gd name="f15" fmla="+- f13 0 f11"/>
                <a:gd name="f16" fmla="+- f12 0 f11"/>
                <a:gd name="f17" fmla="*/ f14 1 f2"/>
                <a:gd name="f18" fmla="*/ f16 1 2201092"/>
                <a:gd name="f19" fmla="*/ f15 1 776580"/>
                <a:gd name="f20" fmla="*/ 0 f16 1"/>
                <a:gd name="f21" fmla="*/ 0 f15 1"/>
                <a:gd name="f22" fmla="*/ 2201092 f16 1"/>
                <a:gd name="f23" fmla="*/ 776580 f15 1"/>
                <a:gd name="f24" fmla="+- f17 0 f1"/>
                <a:gd name="f25" fmla="*/ f20 1 2201092"/>
                <a:gd name="f26" fmla="*/ f21 1 776580"/>
                <a:gd name="f27" fmla="*/ f22 1 2201092"/>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201092"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I mezzi di comunicazione sempre più sofisticati</a:t>
              </a:r>
            </a:p>
          </p:txBody>
        </p:sp>
        <p:sp>
          <p:nvSpPr>
            <p:cNvPr id="30" name="Figura a mano libera 29"/>
            <p:cNvSpPr/>
            <p:nvPr/>
          </p:nvSpPr>
          <p:spPr>
            <a:xfrm>
              <a:off x="6743517" y="4176019"/>
              <a:ext cx="2130094" cy="776581"/>
            </a:xfrm>
            <a:custGeom>
              <a:avLst/>
              <a:gdLst>
                <a:gd name="f0" fmla="val 10800000"/>
                <a:gd name="f1" fmla="val 5400000"/>
                <a:gd name="f2" fmla="val 180"/>
                <a:gd name="f3" fmla="val w"/>
                <a:gd name="f4" fmla="val h"/>
                <a:gd name="f5" fmla="val 0"/>
                <a:gd name="f6" fmla="val 2130097"/>
                <a:gd name="f7" fmla="val 776580"/>
                <a:gd name="f8" fmla="+- 0 0 -90"/>
                <a:gd name="f9" fmla="*/ f3 1 2130097"/>
                <a:gd name="f10" fmla="*/ f4 1 776580"/>
                <a:gd name="f11" fmla="val f5"/>
                <a:gd name="f12" fmla="val f6"/>
                <a:gd name="f13" fmla="val f7"/>
                <a:gd name="f14" fmla="*/ f8 f0 1"/>
                <a:gd name="f15" fmla="+- f13 0 f11"/>
                <a:gd name="f16" fmla="+- f12 0 f11"/>
                <a:gd name="f17" fmla="*/ f14 1 f2"/>
                <a:gd name="f18" fmla="*/ f16 1 2130097"/>
                <a:gd name="f19" fmla="*/ f15 1 776580"/>
                <a:gd name="f20" fmla="*/ 0 f16 1"/>
                <a:gd name="f21" fmla="*/ 0 f15 1"/>
                <a:gd name="f22" fmla="*/ 2130097 f16 1"/>
                <a:gd name="f23" fmla="*/ 776580 f15 1"/>
                <a:gd name="f24" fmla="+- f17 0 f1"/>
                <a:gd name="f25" fmla="*/ f20 1 2130097"/>
                <a:gd name="f26" fmla="*/ f21 1 776580"/>
                <a:gd name="f27" fmla="*/ f22 1 2130097"/>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130097"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Fanno circolare idee, notizie, … con grande velocità</a:t>
              </a:r>
            </a:p>
          </p:txBody>
        </p:sp>
        <p:sp>
          <p:nvSpPr>
            <p:cNvPr id="31" name="Figura a mano libera 30"/>
            <p:cNvSpPr/>
            <p:nvPr/>
          </p:nvSpPr>
          <p:spPr>
            <a:xfrm>
              <a:off x="6789237" y="5288009"/>
              <a:ext cx="2130093" cy="776581"/>
            </a:xfrm>
            <a:custGeom>
              <a:avLst/>
              <a:gdLst>
                <a:gd name="f0" fmla="val 10800000"/>
                <a:gd name="f1" fmla="val 5400000"/>
                <a:gd name="f2" fmla="val 180"/>
                <a:gd name="f3" fmla="val w"/>
                <a:gd name="f4" fmla="val h"/>
                <a:gd name="f5" fmla="val 0"/>
                <a:gd name="f6" fmla="val 1553160"/>
                <a:gd name="f7" fmla="val 776580"/>
                <a:gd name="f8" fmla="+- 0 0 -90"/>
                <a:gd name="f9" fmla="*/ f3 1 1553160"/>
                <a:gd name="f10" fmla="*/ f4 1 776580"/>
                <a:gd name="f11" fmla="val f5"/>
                <a:gd name="f12" fmla="val f6"/>
                <a:gd name="f13" fmla="val f7"/>
                <a:gd name="f14" fmla="*/ f8 f0 1"/>
                <a:gd name="f15" fmla="+- f13 0 f11"/>
                <a:gd name="f16" fmla="+- f12 0 f11"/>
                <a:gd name="f17" fmla="*/ f14 1 f2"/>
                <a:gd name="f18" fmla="*/ f16 1 1553160"/>
                <a:gd name="f19" fmla="*/ f15 1 776580"/>
                <a:gd name="f20" fmla="*/ 0 f16 1"/>
                <a:gd name="f21" fmla="*/ 0 f15 1"/>
                <a:gd name="f22" fmla="*/ 1553160 f16 1"/>
                <a:gd name="f23" fmla="*/ 776580 f15 1"/>
                <a:gd name="f24" fmla="+- f17 0 f1"/>
                <a:gd name="f25" fmla="*/ f20 1 1553160"/>
                <a:gd name="f26" fmla="*/ f21 1 776580"/>
                <a:gd name="f27" fmla="*/ f22 1 1553160"/>
                <a:gd name="f28" fmla="*/ f23 1 77658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553160" h="776580">
                  <a:moveTo>
                    <a:pt x="f5" y="f5"/>
                  </a:moveTo>
                  <a:lnTo>
                    <a:pt x="f6" y="f5"/>
                  </a:lnTo>
                  <a:lnTo>
                    <a:pt x="f6" y="f7"/>
                  </a:lnTo>
                  <a:lnTo>
                    <a:pt x="f5" y="f7"/>
                  </a:lnTo>
                  <a:lnTo>
                    <a:pt x="f5" y="f5"/>
                  </a:lnTo>
                  <a:close/>
                </a:path>
              </a:pathLst>
            </a:custGeom>
            <a:solidFill>
              <a:srgbClr val="5B9BD5"/>
            </a:solidFill>
            <a:ln w="19046" cap="flat">
              <a:solidFill>
                <a:srgbClr val="FFFFFF"/>
              </a:solidFill>
              <a:prstDash val="solid"/>
              <a:miter/>
            </a:ln>
          </p:spPr>
          <p:txBody>
            <a:bodyPr vert="horz" wrap="square" lIns="11428" tIns="11428" rIns="11428" bIns="11428" anchor="ctr" anchorCtr="1" compatLnSpc="1">
              <a:noAutofit/>
            </a:bodyPr>
            <a:lstStyle/>
            <a:p>
              <a:pPr algn="ctr" defTabSz="799940">
                <a:lnSpc>
                  <a:spcPct val="90000"/>
                </a:lnSpc>
                <a:spcAft>
                  <a:spcPts val="800"/>
                </a:spcAft>
                <a:defRPr sz="1800" b="0" i="0" u="none" strike="noStrike" kern="0" cap="none" spc="0" baseline="0">
                  <a:solidFill>
                    <a:srgbClr val="000000"/>
                  </a:solidFill>
                  <a:uFillTx/>
                </a:defRPr>
              </a:pPr>
              <a:r>
                <a:rPr lang="it-IT" dirty="0">
                  <a:solidFill>
                    <a:srgbClr val="002060"/>
                  </a:solidFill>
                  <a:latin typeface="Times New Roman" pitchFamily="18"/>
                  <a:cs typeface="Times New Roman" pitchFamily="18"/>
                </a:rPr>
                <a:t>Facendoci sentire un’unica «nazione»</a:t>
              </a:r>
            </a:p>
          </p:txBody>
        </p:sp>
      </p:grpSp>
      <p:pic>
        <p:nvPicPr>
          <p:cNvPr id="32" name="Immagine 5"/>
          <p:cNvPicPr>
            <a:picLocks noChangeAspect="1"/>
          </p:cNvPicPr>
          <p:nvPr/>
        </p:nvPicPr>
        <p:blipFill>
          <a:blip r:embed="rId2"/>
          <a:stretch>
            <a:fillRect/>
          </a:stretch>
        </p:blipFill>
        <p:spPr>
          <a:xfrm>
            <a:off x="1590522" y="1732900"/>
            <a:ext cx="1549188" cy="990825"/>
          </a:xfrm>
          <a:prstGeom prst="rect">
            <a:avLst/>
          </a:prstGeom>
          <a:noFill/>
          <a:ln cap="flat">
            <a:noFill/>
          </a:ln>
        </p:spPr>
      </p:pic>
      <p:pic>
        <p:nvPicPr>
          <p:cNvPr id="33" name="Immagine 6"/>
          <p:cNvPicPr>
            <a:picLocks noChangeAspect="1"/>
          </p:cNvPicPr>
          <p:nvPr/>
        </p:nvPicPr>
        <p:blipFill>
          <a:blip r:embed="rId3">
            <a:clrChange>
              <a:clrFrom>
                <a:srgbClr val="FFFFFF"/>
              </a:clrFrom>
              <a:clrTo>
                <a:srgbClr val="FFFFFF">
                  <a:alpha val="0"/>
                </a:srgbClr>
              </a:clrTo>
            </a:clrChange>
          </a:blip>
          <a:stretch>
            <a:fillRect/>
          </a:stretch>
        </p:blipFill>
        <p:spPr>
          <a:xfrm>
            <a:off x="4036789" y="1732900"/>
            <a:ext cx="2080197" cy="990825"/>
          </a:xfrm>
          <a:prstGeom prst="rect">
            <a:avLst/>
          </a:prstGeom>
          <a:noFill/>
          <a:ln cap="flat">
            <a:noFill/>
          </a:ln>
        </p:spPr>
      </p:pic>
      <p:pic>
        <p:nvPicPr>
          <p:cNvPr id="34" name="Immagine 7"/>
          <p:cNvPicPr>
            <a:picLocks noChangeAspect="1"/>
          </p:cNvPicPr>
          <p:nvPr/>
        </p:nvPicPr>
        <p:blipFill>
          <a:blip r:embed="rId4"/>
          <a:stretch>
            <a:fillRect/>
          </a:stretch>
        </p:blipFill>
        <p:spPr>
          <a:xfrm>
            <a:off x="7624767" y="1589994"/>
            <a:ext cx="1356394" cy="1105662"/>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3" name="CasellaDiTesto 2"/>
          <p:cNvSpPr txBox="1"/>
          <p:nvPr/>
        </p:nvSpPr>
        <p:spPr>
          <a:xfrm>
            <a:off x="1251669" y="4825043"/>
            <a:ext cx="7623486" cy="2061775"/>
          </a:xfrm>
          <a:prstGeom prst="rect">
            <a:avLst/>
          </a:prstGeom>
          <a:noFill/>
          <a:ln cap="flat">
            <a:noFill/>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3199" i="1" dirty="0">
                <a:solidFill>
                  <a:srgbClr val="000000"/>
                </a:solidFill>
                <a:latin typeface="Times New Roman" pitchFamily="18"/>
                <a:cs typeface="Times New Roman" pitchFamily="18"/>
              </a:rPr>
              <a:t>Le persone fanno parte del mondo, </a:t>
            </a:r>
          </a:p>
          <a:p>
            <a:pPr defTabSz="914217">
              <a:defRPr sz="1800" b="0" i="0" u="none" strike="noStrike" kern="0" cap="none" spc="0" baseline="0">
                <a:solidFill>
                  <a:srgbClr val="000000"/>
                </a:solidFill>
                <a:uFillTx/>
              </a:defRPr>
            </a:pPr>
            <a:r>
              <a:rPr lang="it-IT" sz="3199" i="1" dirty="0">
                <a:solidFill>
                  <a:srgbClr val="000000"/>
                </a:solidFill>
                <a:latin typeface="Times New Roman" pitchFamily="18"/>
                <a:cs typeface="Times New Roman" pitchFamily="18"/>
              </a:rPr>
              <a:t>ne contribuiscono allo sviluppo </a:t>
            </a:r>
          </a:p>
          <a:p>
            <a:pPr defTabSz="914217">
              <a:defRPr sz="1800" b="0" i="0" u="none" strike="noStrike" kern="0" cap="none" spc="0" baseline="0">
                <a:solidFill>
                  <a:srgbClr val="000000"/>
                </a:solidFill>
                <a:uFillTx/>
              </a:defRPr>
            </a:pPr>
            <a:r>
              <a:rPr lang="it-IT" sz="3199" i="1" dirty="0">
                <a:solidFill>
                  <a:srgbClr val="000000"/>
                </a:solidFill>
                <a:latin typeface="Times New Roman" pitchFamily="18"/>
                <a:cs typeface="Times New Roman" pitchFamily="18"/>
              </a:rPr>
              <a:t>sia positivo che negativo.</a:t>
            </a:r>
          </a:p>
          <a:p>
            <a:pPr defTabSz="914217">
              <a:defRPr sz="1800" b="0" i="0" u="none" strike="noStrike" kern="0" cap="none" spc="0" baseline="0">
                <a:solidFill>
                  <a:srgbClr val="000000"/>
                </a:solidFill>
                <a:uFillTx/>
              </a:defRPr>
            </a:pPr>
            <a:r>
              <a:rPr lang="it-IT" sz="3199" i="1" dirty="0">
                <a:solidFill>
                  <a:srgbClr val="000000"/>
                </a:solidFill>
                <a:latin typeface="Times New Roman" pitchFamily="18"/>
                <a:cs typeface="Times New Roman" pitchFamily="18"/>
              </a:rPr>
              <a:t>Il mondo è in buona parte nelle nostre mani.</a:t>
            </a:r>
          </a:p>
        </p:txBody>
      </p:sp>
      <p:pic>
        <p:nvPicPr>
          <p:cNvPr id="7" name="Immagine 6" descr="15151.jpg"/>
          <p:cNvPicPr>
            <a:picLocks noChangeAspect="1"/>
          </p:cNvPicPr>
          <p:nvPr/>
        </p:nvPicPr>
        <p:blipFill>
          <a:blip r:embed="rId2"/>
          <a:stretch>
            <a:fillRect/>
          </a:stretch>
        </p:blipFill>
        <p:spPr>
          <a:xfrm>
            <a:off x="1874745" y="468368"/>
            <a:ext cx="6096000" cy="3937000"/>
          </a:xfrm>
          <a:prstGeom prst="rect">
            <a:avLst/>
          </a:prstGeom>
          <a:effectLst>
            <a:outerShdw blurRad="76200" dir="18900000" sy="23000" kx="-1200000" algn="bl">
              <a:srgbClr val="000000">
                <a:alpha val="1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3" name="CasellaDiTesto 2"/>
          <p:cNvSpPr txBox="1"/>
          <p:nvPr/>
        </p:nvSpPr>
        <p:spPr>
          <a:xfrm>
            <a:off x="407603" y="570991"/>
            <a:ext cx="4785956" cy="2061775"/>
          </a:xfrm>
          <a:prstGeom prst="rect">
            <a:avLst/>
          </a:prstGeom>
          <a:noFill/>
          <a:ln cap="flat">
            <a:noFill/>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3199" i="1">
                <a:solidFill>
                  <a:srgbClr val="000000"/>
                </a:solidFill>
                <a:latin typeface="Times New Roman" pitchFamily="18"/>
                <a:cs typeface="Times New Roman" pitchFamily="18"/>
              </a:rPr>
              <a:t>La tecnologia si sta diffondendo sempre di più nel mondo, in particolare nei paesi ricchi. </a:t>
            </a:r>
          </a:p>
        </p:txBody>
      </p:sp>
      <p:sp>
        <p:nvSpPr>
          <p:cNvPr id="4" name="CasellaDiTesto 5"/>
          <p:cNvSpPr txBox="1"/>
          <p:nvPr/>
        </p:nvSpPr>
        <p:spPr>
          <a:xfrm>
            <a:off x="407602" y="3363722"/>
            <a:ext cx="4261841" cy="3046511"/>
          </a:xfrm>
          <a:prstGeom prst="rect">
            <a:avLst/>
          </a:prstGeom>
          <a:noFill/>
          <a:ln cap="flat">
            <a:noFill/>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3199" i="1">
                <a:solidFill>
                  <a:srgbClr val="000000"/>
                </a:solidFill>
                <a:latin typeface="Times New Roman" pitchFamily="18"/>
                <a:cs typeface="Times New Roman" pitchFamily="18"/>
              </a:rPr>
              <a:t>Grazie ad essa oggi possiamo fare molte cose tra cui comunicare a distanza, cercare informazioni e molte altre cose.</a:t>
            </a:r>
            <a:endParaRPr lang="it-IT" sz="3199">
              <a:solidFill>
                <a:srgbClr val="000000"/>
              </a:solidFill>
              <a:latin typeface="Times New Roman" pitchFamily="18"/>
              <a:cs typeface="Times New Roman" pitchFamily="18"/>
            </a:endParaRPr>
          </a:p>
        </p:txBody>
      </p:sp>
      <p:pic>
        <p:nvPicPr>
          <p:cNvPr id="5" name="Immagine 4" descr="5.jpg"/>
          <p:cNvPicPr>
            <a:picLocks noChangeAspect="1"/>
          </p:cNvPicPr>
          <p:nvPr/>
        </p:nvPicPr>
        <p:blipFill>
          <a:blip r:embed="rId2"/>
          <a:stretch>
            <a:fillRect/>
          </a:stretch>
        </p:blipFill>
        <p:spPr>
          <a:xfrm>
            <a:off x="4941742" y="1355677"/>
            <a:ext cx="5137296" cy="5137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Rettangolo 1"/>
          <p:cNvSpPr/>
          <p:nvPr/>
        </p:nvSpPr>
        <p:spPr>
          <a:xfrm>
            <a:off x="481054" y="896803"/>
            <a:ext cx="5037934" cy="2061775"/>
          </a:xfrm>
          <a:prstGeom prst="rect">
            <a:avLst/>
          </a:prstGeom>
          <a:noFill/>
          <a:ln cap="flat">
            <a:noFill/>
            <a:prstDash val="solid"/>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3199" i="1">
                <a:solidFill>
                  <a:srgbClr val="000000"/>
                </a:solidFill>
                <a:latin typeface="Times New Roman" pitchFamily="18"/>
                <a:ea typeface="Times New Roman" pitchFamily="18"/>
                <a:cs typeface="Times New Roman" pitchFamily="18"/>
              </a:rPr>
              <a:t>La globalizzazione ha avuto purtroppo degli effetti negativi sul globo: è come se lo avesse incatenato.</a:t>
            </a:r>
            <a:endParaRPr lang="it-IT" sz="3199">
              <a:solidFill>
                <a:srgbClr val="000000"/>
              </a:solidFill>
              <a:latin typeface="Times New Roman" pitchFamily="18"/>
              <a:cs typeface="Times New Roman" pitchFamily="18"/>
            </a:endParaRPr>
          </a:p>
        </p:txBody>
      </p:sp>
      <p:sp>
        <p:nvSpPr>
          <p:cNvPr id="3" name="Rettangolo 2"/>
          <p:cNvSpPr/>
          <p:nvPr/>
        </p:nvSpPr>
        <p:spPr>
          <a:xfrm>
            <a:off x="312274" y="3471660"/>
            <a:ext cx="4582515" cy="2061775"/>
          </a:xfrm>
          <a:prstGeom prst="rect">
            <a:avLst/>
          </a:prstGeom>
          <a:noFill/>
          <a:ln cap="flat">
            <a:noFill/>
            <a:prstDash val="solid"/>
          </a:ln>
        </p:spPr>
        <p:txBody>
          <a:bodyPr vert="horz" wrap="square" lIns="91426" tIns="45713" rIns="91426" bIns="45713" anchor="t" anchorCtr="0" compatLnSpc="1">
            <a:spAutoFit/>
          </a:bodyPr>
          <a:lstStyle/>
          <a:p>
            <a:pPr algn="just" defTabSz="914217">
              <a:defRPr sz="1800" b="0" i="0" u="none" strike="noStrike" kern="0" cap="none" spc="0" baseline="0">
                <a:solidFill>
                  <a:srgbClr val="000000"/>
                </a:solidFill>
                <a:uFillTx/>
              </a:defRPr>
            </a:pPr>
            <a:r>
              <a:rPr lang="it-IT" sz="3199" i="1" dirty="0">
                <a:solidFill>
                  <a:srgbClr val="000000"/>
                </a:solidFill>
                <a:latin typeface="Times New Roman" pitchFamily="18"/>
                <a:ea typeface="Times New Roman" pitchFamily="18"/>
                <a:cs typeface="Times New Roman" pitchFamily="18"/>
              </a:rPr>
              <a:t>Ha fatto diventare i paesi ricchi ancora più ricchi e i paesi poveri ancora più poveri.</a:t>
            </a:r>
          </a:p>
        </p:txBody>
      </p:sp>
      <p:pic>
        <p:nvPicPr>
          <p:cNvPr id="5" name="Immagine 4"/>
          <p:cNvPicPr>
            <a:picLocks noChangeAspect="1"/>
          </p:cNvPicPr>
          <p:nvPr/>
        </p:nvPicPr>
        <p:blipFill>
          <a:blip r:embed="rId2"/>
          <a:stretch>
            <a:fillRect/>
          </a:stretch>
        </p:blipFill>
        <p:spPr>
          <a:xfrm>
            <a:off x="4216152" y="4538292"/>
            <a:ext cx="5862886" cy="3240690"/>
          </a:xfrm>
          <a:prstGeom prst="rect">
            <a:avLst/>
          </a:prstGeom>
          <a:noFill/>
          <a:ln cap="flat">
            <a:noFill/>
          </a:ln>
        </p:spPr>
      </p:pic>
      <p:pic>
        <p:nvPicPr>
          <p:cNvPr id="7" name="Immagine 6" descr="344.jpg"/>
          <p:cNvPicPr>
            <a:picLocks noChangeAspect="1"/>
          </p:cNvPicPr>
          <p:nvPr/>
        </p:nvPicPr>
        <p:blipFill>
          <a:blip r:embed="rId3"/>
          <a:stretch>
            <a:fillRect/>
          </a:stretch>
        </p:blipFill>
        <p:spPr>
          <a:xfrm rot="21406264">
            <a:off x="6490438" y="358924"/>
            <a:ext cx="3259777" cy="3448120"/>
          </a:xfrm>
          <a:prstGeom prst="rect">
            <a:avLst/>
          </a:prstGeom>
          <a:scene3d>
            <a:camera prst="perspectiveContrastingLeftFacing" fov="2700000">
              <a:rot lat="624000" lon="2634000" rev="21384000"/>
            </a:camera>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asellaDiTesto 2"/>
          <p:cNvSpPr txBox="1"/>
          <p:nvPr/>
        </p:nvSpPr>
        <p:spPr>
          <a:xfrm>
            <a:off x="749550" y="4895434"/>
            <a:ext cx="8983762" cy="2061775"/>
          </a:xfrm>
          <a:prstGeom prst="rect">
            <a:avLst/>
          </a:prstGeom>
          <a:noFill/>
          <a:ln cap="flat">
            <a:noFill/>
          </a:ln>
        </p:spPr>
        <p:txBody>
          <a:bodyPr vert="horz" wrap="square" lIns="91426" tIns="45713" rIns="91426" bIns="45713" anchor="t" anchorCtr="0" compatLnSpc="1">
            <a:spAutoFit/>
          </a:bodyPr>
          <a:lstStyle/>
          <a:p>
            <a:pPr defTabSz="914217">
              <a:defRPr sz="1800" b="0" i="0" u="none" strike="noStrike" kern="0" cap="none" spc="0" baseline="0">
                <a:solidFill>
                  <a:srgbClr val="000000"/>
                </a:solidFill>
                <a:uFillTx/>
              </a:defRPr>
            </a:pPr>
            <a:r>
              <a:rPr lang="it-IT" sz="3199" i="1" dirty="0">
                <a:solidFill>
                  <a:srgbClr val="000000"/>
                </a:solidFill>
                <a:latin typeface="Times New Roman" pitchFamily="18"/>
                <a:cs typeface="Times New Roman" pitchFamily="18"/>
              </a:rPr>
              <a:t>La spiga di grano che abbraccia il mondo, ci fa capire che è necessario avere una visione più globale</a:t>
            </a:r>
          </a:p>
          <a:p>
            <a:pPr defTabSz="914217">
              <a:defRPr sz="1800" b="0" i="0" u="none" strike="noStrike" kern="0" cap="none" spc="0" baseline="0">
                <a:solidFill>
                  <a:srgbClr val="000000"/>
                </a:solidFill>
                <a:uFillTx/>
              </a:defRPr>
            </a:pPr>
            <a:r>
              <a:rPr lang="it-IT" sz="3199" i="1" dirty="0">
                <a:solidFill>
                  <a:srgbClr val="000000"/>
                </a:solidFill>
                <a:latin typeface="Times New Roman" pitchFamily="18"/>
                <a:cs typeface="Times New Roman" pitchFamily="18"/>
              </a:rPr>
              <a:t>per diminuire le grandi differenze che si sono create tra oriente e occidente, tra nord e sud.</a:t>
            </a:r>
            <a:endParaRPr lang="it-IT" sz="3199" dirty="0">
              <a:solidFill>
                <a:srgbClr val="000000"/>
              </a:solidFill>
              <a:latin typeface="Times New Roman" pitchFamily="18"/>
              <a:cs typeface="Times New Roman" pitchFamily="18"/>
            </a:endParaRPr>
          </a:p>
        </p:txBody>
      </p:sp>
      <p:pic>
        <p:nvPicPr>
          <p:cNvPr id="4" name="Immagine 3" descr="521.jpg"/>
          <p:cNvPicPr>
            <a:picLocks noChangeAspect="1"/>
          </p:cNvPicPr>
          <p:nvPr/>
        </p:nvPicPr>
        <p:blipFill>
          <a:blip r:embed="rId2"/>
          <a:stretch>
            <a:fillRect/>
          </a:stretch>
        </p:blipFill>
        <p:spPr>
          <a:xfrm>
            <a:off x="1780777" y="230479"/>
            <a:ext cx="6456145" cy="4350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Segnaposto immagine 1"/>
          <p:cNvPicPr>
            <a:picLocks noGrp="1" noChangeAspect="1"/>
          </p:cNvPicPr>
          <p:nvPr>
            <p:ph type="pic" idx="4294967295"/>
          </p:nvPr>
        </p:nvPicPr>
        <p:blipFill>
          <a:blip r:embed="rId3">
            <a:alphaModFix/>
          </a:blip>
          <a:srcRect/>
          <a:stretch>
            <a:fillRect/>
          </a:stretch>
        </p:blipFill>
        <p:spPr>
          <a:xfrm rot="2406">
            <a:off x="506436" y="1961930"/>
            <a:ext cx="3981450" cy="4156075"/>
          </a:xfrm>
        </p:spPr>
      </p:pic>
      <p:sp>
        <p:nvSpPr>
          <p:cNvPr id="3" name="Titolo 2"/>
          <p:cNvSpPr txBox="1">
            <a:spLocks noGrp="1"/>
          </p:cNvSpPr>
          <p:nvPr>
            <p:ph type="title" idx="4294967295"/>
          </p:nvPr>
        </p:nvSpPr>
        <p:spPr>
          <a:xfrm>
            <a:off x="604911" y="281134"/>
            <a:ext cx="9069388" cy="1354138"/>
          </a:xfrm>
        </p:spPr>
        <p:txBody>
          <a:bodyPr>
            <a:spAutoFit/>
          </a:bodyPr>
          <a:lstStyle/>
          <a:p>
            <a:pPr lvl="0"/>
            <a:r>
              <a:rPr lang="it-IT" dirty="0">
                <a:solidFill>
                  <a:srgbClr val="FF3333"/>
                </a:solidFill>
                <a:effectLst>
                  <a:outerShdw dist="17962" dir="2700000">
                    <a:srgbClr val="000000"/>
                  </a:outerShdw>
                </a:effectLst>
                <a:latin typeface="Cooper Black" pitchFamily="18"/>
              </a:rPr>
              <a:t>Globalizzazione</a:t>
            </a:r>
            <a:r>
              <a:rPr lang="it-IT" dirty="0">
                <a:solidFill>
                  <a:srgbClr val="FF0000"/>
                </a:solidFill>
                <a:effectLst>
                  <a:outerShdw dist="17962" dir="2700000">
                    <a:srgbClr val="000000"/>
                  </a:outerShdw>
                </a:effectLst>
                <a:latin typeface="Cooper Black" pitchFamily="18"/>
              </a:rPr>
              <a:t> delle comunicazioni</a:t>
            </a:r>
          </a:p>
        </p:txBody>
      </p:sp>
      <p:sp>
        <p:nvSpPr>
          <p:cNvPr id="4" name="Segnaposto testo 3"/>
          <p:cNvSpPr txBox="1">
            <a:spLocks noGrp="1"/>
          </p:cNvSpPr>
          <p:nvPr>
            <p:ph type="body" idx="4294967295"/>
          </p:nvPr>
        </p:nvSpPr>
        <p:spPr>
          <a:xfrm>
            <a:off x="4822825" y="1795341"/>
            <a:ext cx="5256213" cy="5224437"/>
          </a:xfrm>
        </p:spPr>
        <p:txBody>
          <a:bodyPr>
            <a:normAutofit lnSpcReduction="10000"/>
          </a:bodyPr>
          <a:lstStyle/>
          <a:p>
            <a:pPr marL="0" lvl="0" indent="0" algn="ctr">
              <a:lnSpc>
                <a:spcPct val="100000"/>
              </a:lnSpc>
              <a:spcBef>
                <a:spcPts val="0"/>
              </a:spcBef>
              <a:buNone/>
            </a:pPr>
            <a:r>
              <a:rPr lang="it-IT" sz="3099" dirty="0"/>
              <a:t>Lo sviluppo delle telecomunicazioni si sta estendendo sempre di più su scala planetaria. </a:t>
            </a:r>
            <a:endParaRPr lang="it-IT" sz="3099" dirty="0" smtClean="0"/>
          </a:p>
          <a:p>
            <a:pPr marL="0" lvl="0" indent="0" algn="ctr">
              <a:lnSpc>
                <a:spcPct val="100000"/>
              </a:lnSpc>
              <a:spcBef>
                <a:spcPts val="0"/>
              </a:spcBef>
              <a:buNone/>
            </a:pPr>
            <a:r>
              <a:rPr lang="it-IT" sz="3099" dirty="0" smtClean="0"/>
              <a:t>La </a:t>
            </a:r>
            <a:r>
              <a:rPr lang="it-IT" sz="3099" dirty="0"/>
              <a:t>comunicazione ha raggiunto una capacità informativa enormemente superiore negli ultimi anni. Infatti ha la capacità di raccogliere e diffondere informazioni  in tempo reale anche a grande distanza.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Titolo 2"/>
          <p:cNvSpPr txBox="1">
            <a:spLocks noGrp="1"/>
          </p:cNvSpPr>
          <p:nvPr>
            <p:ph type="title" idx="4294967295"/>
          </p:nvPr>
        </p:nvSpPr>
        <p:spPr>
          <a:xfrm>
            <a:off x="658687" y="154745"/>
            <a:ext cx="9070975" cy="829994"/>
          </a:xfrm>
        </p:spPr>
        <p:txBody>
          <a:bodyPr/>
          <a:lstStyle/>
          <a:p>
            <a:pPr lvl="0"/>
            <a:r>
              <a:rPr lang="it-IT" dirty="0">
                <a:solidFill>
                  <a:srgbClr val="FF3333"/>
                </a:solidFill>
                <a:effectLst>
                  <a:outerShdw dist="17962" dir="2700000">
                    <a:srgbClr val="000000"/>
                  </a:outerShdw>
                </a:effectLst>
                <a:latin typeface="Cooper Black" pitchFamily="18"/>
              </a:rPr>
              <a:t>Globalizzazione economica</a:t>
            </a:r>
          </a:p>
        </p:txBody>
      </p:sp>
      <p:sp>
        <p:nvSpPr>
          <p:cNvPr id="4" name="Segnaposto testo 3"/>
          <p:cNvSpPr txBox="1">
            <a:spLocks noGrp="1"/>
          </p:cNvSpPr>
          <p:nvPr>
            <p:ph type="body" idx="4294967295"/>
          </p:nvPr>
        </p:nvSpPr>
        <p:spPr>
          <a:xfrm>
            <a:off x="230869" y="4704569"/>
            <a:ext cx="9620250" cy="2329278"/>
          </a:xfrm>
        </p:spPr>
        <p:txBody>
          <a:bodyPr>
            <a:normAutofit lnSpcReduction="10000"/>
          </a:bodyPr>
          <a:lstStyle/>
          <a:p>
            <a:pPr marL="0" lvl="0" indent="0">
              <a:lnSpc>
                <a:spcPct val="100000"/>
              </a:lnSpc>
              <a:spcBef>
                <a:spcPts val="0"/>
              </a:spcBef>
              <a:buNone/>
            </a:pPr>
            <a:r>
              <a:rPr lang="it-IT" dirty="0">
                <a:latin typeface="Times New Roman" pitchFamily="18"/>
                <a:cs typeface="Times New Roman" pitchFamily="18"/>
              </a:rPr>
              <a:t>La globalizzazione economica presuppone la libertà di movimento di persone, imprese, servizi e capitali e, grazie a questo, le esportazioni sono aumentate. Il mercato globale senza regole distrugge lo stato-nazione, accumula minacce enormi sull’ambiente e distrugge le culture.</a:t>
            </a:r>
          </a:p>
          <a:p>
            <a:pPr marL="0" lvl="0" indent="0">
              <a:buNone/>
            </a:pPr>
            <a:endParaRPr lang="it-IT" dirty="0"/>
          </a:p>
        </p:txBody>
      </p:sp>
      <p:pic>
        <p:nvPicPr>
          <p:cNvPr id="5" name="Immagine 4" descr="10.jpg"/>
          <p:cNvPicPr>
            <a:picLocks noChangeAspect="1"/>
          </p:cNvPicPr>
          <p:nvPr/>
        </p:nvPicPr>
        <p:blipFill>
          <a:blip r:embed="rId3"/>
          <a:stretch>
            <a:fillRect/>
          </a:stretch>
        </p:blipFill>
        <p:spPr>
          <a:xfrm>
            <a:off x="560213" y="984739"/>
            <a:ext cx="8961563" cy="3362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theme/theme1.xml><?xml version="1.0" encoding="utf-8"?>
<a:theme xmlns:a="http://schemas.openxmlformats.org/drawingml/2006/main" name="Predefinito">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TotalTime>
  <Words>1168</Words>
  <Application>Microsoft Office PowerPoint</Application>
  <PresentationFormat>Personalizzato</PresentationFormat>
  <Paragraphs>74</Paragraphs>
  <Slides>21</Slides>
  <Notes>8</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21</vt:i4>
      </vt:variant>
    </vt:vector>
  </HeadingPairs>
  <TitlesOfParts>
    <vt:vector size="34" baseType="lpstr">
      <vt:lpstr>Microsoft YaHei</vt:lpstr>
      <vt:lpstr>Arial</vt:lpstr>
      <vt:lpstr>Book Antiqua</vt:lpstr>
      <vt:lpstr>Calibri</vt:lpstr>
      <vt:lpstr>Calibri Light</vt:lpstr>
      <vt:lpstr>Centaur</vt:lpstr>
      <vt:lpstr>Comic Sans MS</vt:lpstr>
      <vt:lpstr>Cooper Black</vt:lpstr>
      <vt:lpstr>Lucida Sans</vt:lpstr>
      <vt:lpstr>Lucida Sans Unicode</vt:lpstr>
      <vt:lpstr>Tahoma</vt:lpstr>
      <vt:lpstr>Times New Roman</vt:lpstr>
      <vt:lpstr>Predefinito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Globalizzazione delle comunicazioni</vt:lpstr>
      <vt:lpstr>Globalizzazione economica</vt:lpstr>
      <vt:lpstr>Globalizzazione ecologica</vt:lpstr>
      <vt:lpstr>Presentazione standard di PowerPoint</vt:lpstr>
      <vt:lpstr>Globalizzazione culturale</vt:lpstr>
      <vt:lpstr>Globalizzazione religiosa</vt:lpstr>
      <vt:lpstr>Globalizzazione politica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Salvatore Caruso</dc:creator>
  <cp:lastModifiedBy>Lucia</cp:lastModifiedBy>
  <cp:revision>45</cp:revision>
  <dcterms:created xsi:type="dcterms:W3CDTF">2016-04-21T10:50:03Z</dcterms:created>
  <dcterms:modified xsi:type="dcterms:W3CDTF">2016-05-01T17:25:49Z</dcterms:modified>
</cp:coreProperties>
</file>